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6.jpg" ContentType="image/png"/>
  <Override PartName="/ppt/notesSlides/notesSlide4.xml" ContentType="application/vnd.openxmlformats-officedocument.presentationml.notesSlide+xml"/>
  <Override PartName="/ppt/media/image13.jpg" ContentType="image/png"/>
  <Override PartName="/ppt/media/image14.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49"/>
  </p:notesMasterIdLst>
  <p:sldIdLst>
    <p:sldId id="258" r:id="rId3"/>
    <p:sldId id="287" r:id="rId4"/>
    <p:sldId id="293" r:id="rId5"/>
    <p:sldId id="294" r:id="rId6"/>
    <p:sldId id="296" r:id="rId7"/>
    <p:sldId id="256" r:id="rId8"/>
    <p:sldId id="297" r:id="rId9"/>
    <p:sldId id="295" r:id="rId10"/>
    <p:sldId id="279" r:id="rId11"/>
    <p:sldId id="257" r:id="rId12"/>
    <p:sldId id="259" r:id="rId13"/>
    <p:sldId id="260" r:id="rId14"/>
    <p:sldId id="280" r:id="rId15"/>
    <p:sldId id="298" r:id="rId16"/>
    <p:sldId id="261" r:id="rId17"/>
    <p:sldId id="262" r:id="rId18"/>
    <p:sldId id="263" r:id="rId19"/>
    <p:sldId id="264" r:id="rId20"/>
    <p:sldId id="265" r:id="rId21"/>
    <p:sldId id="281" r:id="rId22"/>
    <p:sldId id="299" r:id="rId23"/>
    <p:sldId id="266" r:id="rId24"/>
    <p:sldId id="267" r:id="rId25"/>
    <p:sldId id="268" r:id="rId26"/>
    <p:sldId id="269" r:id="rId27"/>
    <p:sldId id="270" r:id="rId28"/>
    <p:sldId id="282" r:id="rId29"/>
    <p:sldId id="300" r:id="rId30"/>
    <p:sldId id="271" r:id="rId31"/>
    <p:sldId id="276" r:id="rId32"/>
    <p:sldId id="272" r:id="rId33"/>
    <p:sldId id="273" r:id="rId34"/>
    <p:sldId id="274" r:id="rId35"/>
    <p:sldId id="275" r:id="rId36"/>
    <p:sldId id="286" r:id="rId37"/>
    <p:sldId id="283" r:id="rId38"/>
    <p:sldId id="301" r:id="rId39"/>
    <p:sldId id="277" r:id="rId40"/>
    <p:sldId id="278" r:id="rId41"/>
    <p:sldId id="284" r:id="rId42"/>
    <p:sldId id="285" r:id="rId43"/>
    <p:sldId id="288" r:id="rId44"/>
    <p:sldId id="289" r:id="rId45"/>
    <p:sldId id="290" r:id="rId46"/>
    <p:sldId id="291" r:id="rId47"/>
    <p:sldId id="292"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41" autoAdjust="0"/>
    <p:restoredTop sz="94590" autoAdjust="0"/>
  </p:normalViewPr>
  <p:slideViewPr>
    <p:cSldViewPr>
      <p:cViewPr varScale="1">
        <p:scale>
          <a:sx n="71" d="100"/>
          <a:sy n="71" d="100"/>
        </p:scale>
        <p:origin x="-1362" y="-96"/>
      </p:cViewPr>
      <p:guideLst>
        <p:guide orient="horz" pos="2160"/>
        <p:guide pos="2880"/>
      </p:guideLst>
    </p:cSldViewPr>
  </p:slideViewPr>
  <p:outlineViewPr>
    <p:cViewPr>
      <p:scale>
        <a:sx n="33" d="100"/>
        <a:sy n="33" d="100"/>
      </p:scale>
      <p:origin x="0" y="25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E79ED7-87DC-43C6-B457-6AF8581DF147}" type="doc">
      <dgm:prSet loTypeId="urn:microsoft.com/office/officeart/2005/8/layout/chevron2" loCatId="process" qsTypeId="urn:microsoft.com/office/officeart/2005/8/quickstyle/simple4" qsCatId="simple" csTypeId="urn:microsoft.com/office/officeart/2005/8/colors/accent3_5" csCatId="accent3" phldr="1"/>
      <dgm:spPr/>
      <dgm:t>
        <a:bodyPr/>
        <a:lstStyle/>
        <a:p>
          <a:endParaRPr lang="en-US"/>
        </a:p>
      </dgm:t>
    </dgm:pt>
    <dgm:pt modelId="{E2AECF82-41A2-4887-84B5-F70C9903E59A}">
      <dgm:prSet phldrT="[Text]"/>
      <dgm:spPr/>
      <dgm:t>
        <a:bodyPr/>
        <a:lstStyle/>
        <a:p>
          <a:r>
            <a:rPr lang="en-US" dirty="0" smtClean="0"/>
            <a:t>DTIAFA</a:t>
          </a:r>
          <a:endParaRPr lang="en-US" dirty="0"/>
        </a:p>
      </dgm:t>
    </dgm:pt>
    <dgm:pt modelId="{1E582CD9-C4E8-49B3-8BD1-CE6302909F6C}" type="parTrans" cxnId="{0D9C7B0F-155F-4FB8-82ED-7B69AA9B93E1}">
      <dgm:prSet/>
      <dgm:spPr/>
      <dgm:t>
        <a:bodyPr/>
        <a:lstStyle/>
        <a:p>
          <a:endParaRPr lang="en-US"/>
        </a:p>
      </dgm:t>
    </dgm:pt>
    <dgm:pt modelId="{DBC7C11E-8444-4A49-926F-909D17240F32}" type="sibTrans" cxnId="{0D9C7B0F-155F-4FB8-82ED-7B69AA9B93E1}">
      <dgm:prSet/>
      <dgm:spPr/>
      <dgm:t>
        <a:bodyPr/>
        <a:lstStyle/>
        <a:p>
          <a:endParaRPr lang="en-US"/>
        </a:p>
      </dgm:t>
    </dgm:pt>
    <dgm:pt modelId="{8FE75D56-B219-4DDA-9DE6-017B3C108639}">
      <dgm:prSet phldrT="[Text]"/>
      <dgm:spPr/>
      <dgm:t>
        <a:bodyPr/>
        <a:lstStyle/>
        <a:p>
          <a:r>
            <a:rPr lang="en-US" dirty="0" smtClean="0"/>
            <a:t>Generate Statistics</a:t>
          </a:r>
          <a:endParaRPr lang="en-US" dirty="0"/>
        </a:p>
      </dgm:t>
    </dgm:pt>
    <dgm:pt modelId="{02484EC1-4988-4A06-A18E-F0645A0F4ECD}" type="parTrans" cxnId="{7C9792FA-9BBE-4AF1-871F-DD93D574E2BF}">
      <dgm:prSet/>
      <dgm:spPr/>
      <dgm:t>
        <a:bodyPr/>
        <a:lstStyle/>
        <a:p>
          <a:endParaRPr lang="en-US"/>
        </a:p>
      </dgm:t>
    </dgm:pt>
    <dgm:pt modelId="{04D831FA-0F2C-4A4B-9ABB-EBA1DBFCB52E}" type="sibTrans" cxnId="{7C9792FA-9BBE-4AF1-871F-DD93D574E2BF}">
      <dgm:prSet/>
      <dgm:spPr/>
      <dgm:t>
        <a:bodyPr/>
        <a:lstStyle/>
        <a:p>
          <a:endParaRPr lang="en-US"/>
        </a:p>
      </dgm:t>
    </dgm:pt>
    <dgm:pt modelId="{9D4B3CB8-E2D0-4105-B52A-D7AFA880E1B8}">
      <dgm:prSet phldrT="[Text]"/>
      <dgm:spPr/>
      <dgm:t>
        <a:bodyPr/>
        <a:lstStyle/>
        <a:p>
          <a:r>
            <a:rPr lang="en-US" dirty="0" smtClean="0"/>
            <a:t>Plot Statistics</a:t>
          </a:r>
          <a:endParaRPr lang="en-US" dirty="0"/>
        </a:p>
      </dgm:t>
    </dgm:pt>
    <dgm:pt modelId="{97464463-78C8-4ADD-AF0F-C107A589FEEB}" type="parTrans" cxnId="{F048D7A4-3F1D-41B5-889C-182C4FBA4036}">
      <dgm:prSet/>
      <dgm:spPr/>
      <dgm:t>
        <a:bodyPr/>
        <a:lstStyle/>
        <a:p>
          <a:endParaRPr lang="en-US"/>
        </a:p>
      </dgm:t>
    </dgm:pt>
    <dgm:pt modelId="{82C67667-CC01-40BC-B27C-0D1455253268}" type="sibTrans" cxnId="{F048D7A4-3F1D-41B5-889C-182C4FBA4036}">
      <dgm:prSet/>
      <dgm:spPr/>
      <dgm:t>
        <a:bodyPr/>
        <a:lstStyle/>
        <a:p>
          <a:endParaRPr lang="en-US"/>
        </a:p>
      </dgm:t>
    </dgm:pt>
    <dgm:pt modelId="{B8FE38A1-1115-4451-86C6-89D2862B701C}">
      <dgm:prSet phldrT="[Text]"/>
      <dgm:spPr/>
      <dgm:t>
        <a:bodyPr/>
        <a:lstStyle/>
        <a:p>
          <a:r>
            <a:rPr lang="en-US" dirty="0" smtClean="0"/>
            <a:t>Statistician</a:t>
          </a:r>
          <a:endParaRPr lang="en-US" dirty="0"/>
        </a:p>
      </dgm:t>
    </dgm:pt>
    <dgm:pt modelId="{CD0E540C-B725-4030-899F-DA14CA0F8ECD}" type="parTrans" cxnId="{7E39C43E-FC48-4860-B5BE-3DE84102AC6A}">
      <dgm:prSet/>
      <dgm:spPr/>
      <dgm:t>
        <a:bodyPr/>
        <a:lstStyle/>
        <a:p>
          <a:endParaRPr lang="en-US"/>
        </a:p>
      </dgm:t>
    </dgm:pt>
    <dgm:pt modelId="{D31D3B78-0DEB-4B5D-8E2F-35808AE72E89}" type="sibTrans" cxnId="{7E39C43E-FC48-4860-B5BE-3DE84102AC6A}">
      <dgm:prSet/>
      <dgm:spPr/>
      <dgm:t>
        <a:bodyPr/>
        <a:lstStyle/>
        <a:p>
          <a:endParaRPr lang="en-US"/>
        </a:p>
      </dgm:t>
    </dgm:pt>
    <dgm:pt modelId="{A80A1F4C-B15B-4A3E-A35D-CE7F7368B92B}">
      <dgm:prSet phldrT="[Text]"/>
      <dgm:spPr/>
      <dgm:t>
        <a:bodyPr/>
        <a:lstStyle/>
        <a:p>
          <a:r>
            <a:rPr lang="en-US" dirty="0" smtClean="0"/>
            <a:t>Clean up statistics</a:t>
          </a:r>
          <a:endParaRPr lang="en-US" dirty="0"/>
        </a:p>
      </dgm:t>
    </dgm:pt>
    <dgm:pt modelId="{AB5D8347-1E06-424D-95DF-8A3BEBAFF6E0}" type="parTrans" cxnId="{21C0621C-4DDE-4801-9586-9814C7E5F672}">
      <dgm:prSet/>
      <dgm:spPr/>
      <dgm:t>
        <a:bodyPr/>
        <a:lstStyle/>
        <a:p>
          <a:endParaRPr lang="en-US"/>
        </a:p>
      </dgm:t>
    </dgm:pt>
    <dgm:pt modelId="{1CA7A00F-3294-4085-9EC6-EAB8E375BC92}" type="sibTrans" cxnId="{21C0621C-4DDE-4801-9586-9814C7E5F672}">
      <dgm:prSet/>
      <dgm:spPr/>
      <dgm:t>
        <a:bodyPr/>
        <a:lstStyle/>
        <a:p>
          <a:endParaRPr lang="en-US"/>
        </a:p>
      </dgm:t>
    </dgm:pt>
    <dgm:pt modelId="{5270F323-7478-497A-A171-C1FACBDD482B}">
      <dgm:prSet phldrT="[Text]"/>
      <dgm:spPr/>
      <dgm:t>
        <a:bodyPr/>
        <a:lstStyle/>
        <a:p>
          <a:r>
            <a:rPr lang="en-US" dirty="0" err="1" smtClean="0"/>
            <a:t>MergeStat</a:t>
          </a:r>
          <a:endParaRPr lang="en-US" dirty="0"/>
        </a:p>
      </dgm:t>
    </dgm:pt>
    <dgm:pt modelId="{517EB509-4446-43F6-AEFB-DD4CD140AFBC}" type="parTrans" cxnId="{FCD8458D-A3E4-4B30-A4F7-04AB96CB7133}">
      <dgm:prSet/>
      <dgm:spPr/>
      <dgm:t>
        <a:bodyPr/>
        <a:lstStyle/>
        <a:p>
          <a:endParaRPr lang="en-US"/>
        </a:p>
      </dgm:t>
    </dgm:pt>
    <dgm:pt modelId="{AAA27F5C-4B99-4288-9658-E0D91CE77135}" type="sibTrans" cxnId="{FCD8458D-A3E4-4B30-A4F7-04AB96CB7133}">
      <dgm:prSet/>
      <dgm:spPr/>
      <dgm:t>
        <a:bodyPr/>
        <a:lstStyle/>
        <a:p>
          <a:endParaRPr lang="en-US"/>
        </a:p>
      </dgm:t>
    </dgm:pt>
    <dgm:pt modelId="{2D49F41F-FB86-458A-A9D7-AAA670BCB100}">
      <dgm:prSet phldrT="[Text]"/>
      <dgm:spPr/>
      <dgm:t>
        <a:bodyPr/>
        <a:lstStyle/>
        <a:p>
          <a:r>
            <a:rPr lang="en-US" dirty="0" smtClean="0"/>
            <a:t>Merge statistics with fibers</a:t>
          </a:r>
          <a:endParaRPr lang="en-US" dirty="0"/>
        </a:p>
      </dgm:t>
    </dgm:pt>
    <dgm:pt modelId="{80BF1F3D-FDA5-49F0-BD10-D65864B53B27}" type="parTrans" cxnId="{AD053A5B-942E-402D-A333-3E7D5375EA59}">
      <dgm:prSet/>
      <dgm:spPr/>
      <dgm:t>
        <a:bodyPr/>
        <a:lstStyle/>
        <a:p>
          <a:endParaRPr lang="en-US"/>
        </a:p>
      </dgm:t>
    </dgm:pt>
    <dgm:pt modelId="{8D06B3B8-7C01-4A68-B01E-1D4F76E38AB9}" type="sibTrans" cxnId="{AD053A5B-942E-402D-A333-3E7D5375EA59}">
      <dgm:prSet/>
      <dgm:spPr/>
      <dgm:t>
        <a:bodyPr/>
        <a:lstStyle/>
        <a:p>
          <a:endParaRPr lang="en-US"/>
        </a:p>
      </dgm:t>
    </dgm:pt>
    <dgm:pt modelId="{5B5C376D-B335-4C26-93FB-308FB158E1BF}">
      <dgm:prSet phldrT="[Text]"/>
      <dgm:spPr/>
      <dgm:t>
        <a:bodyPr/>
        <a:lstStyle/>
        <a:p>
          <a:r>
            <a:rPr lang="en-US" dirty="0" smtClean="0"/>
            <a:t>Viewable on slicer</a:t>
          </a:r>
          <a:endParaRPr lang="en-US" dirty="0"/>
        </a:p>
      </dgm:t>
    </dgm:pt>
    <dgm:pt modelId="{D3E9F323-F328-487A-BB62-4913B29F263C}" type="parTrans" cxnId="{AC012490-C091-4B76-9A42-D1D89C017C97}">
      <dgm:prSet/>
      <dgm:spPr/>
      <dgm:t>
        <a:bodyPr/>
        <a:lstStyle/>
        <a:p>
          <a:endParaRPr lang="en-US"/>
        </a:p>
      </dgm:t>
    </dgm:pt>
    <dgm:pt modelId="{F3ED3787-BF20-4C3A-A784-AC22E893D6E0}" type="sibTrans" cxnId="{AC012490-C091-4B76-9A42-D1D89C017C97}">
      <dgm:prSet/>
      <dgm:spPr/>
      <dgm:t>
        <a:bodyPr/>
        <a:lstStyle/>
        <a:p>
          <a:endParaRPr lang="en-US"/>
        </a:p>
      </dgm:t>
    </dgm:pt>
    <dgm:pt modelId="{AB1491E5-B54C-4CC2-BE23-7B9D3F4F2E8E}" type="pres">
      <dgm:prSet presAssocID="{E1E79ED7-87DC-43C6-B457-6AF8581DF147}" presName="linearFlow" presStyleCnt="0">
        <dgm:presLayoutVars>
          <dgm:dir/>
          <dgm:animLvl val="lvl"/>
          <dgm:resizeHandles val="exact"/>
        </dgm:presLayoutVars>
      </dgm:prSet>
      <dgm:spPr/>
      <dgm:t>
        <a:bodyPr/>
        <a:lstStyle/>
        <a:p>
          <a:endParaRPr lang="en-US"/>
        </a:p>
      </dgm:t>
    </dgm:pt>
    <dgm:pt modelId="{8807B187-4757-4FF5-A060-84E337D0A1AA}" type="pres">
      <dgm:prSet presAssocID="{E2AECF82-41A2-4887-84B5-F70C9903E59A}" presName="composite" presStyleCnt="0"/>
      <dgm:spPr/>
    </dgm:pt>
    <dgm:pt modelId="{9C8AA755-AEB9-4B46-AA8C-EA5B5B8B606C}" type="pres">
      <dgm:prSet presAssocID="{E2AECF82-41A2-4887-84B5-F70C9903E59A}" presName="parentText" presStyleLbl="alignNode1" presStyleIdx="0" presStyleCnt="3">
        <dgm:presLayoutVars>
          <dgm:chMax val="1"/>
          <dgm:bulletEnabled val="1"/>
        </dgm:presLayoutVars>
      </dgm:prSet>
      <dgm:spPr/>
      <dgm:t>
        <a:bodyPr/>
        <a:lstStyle/>
        <a:p>
          <a:endParaRPr lang="en-US"/>
        </a:p>
      </dgm:t>
    </dgm:pt>
    <dgm:pt modelId="{7B00E928-CB68-42D1-A4EB-4895FA558030}" type="pres">
      <dgm:prSet presAssocID="{E2AECF82-41A2-4887-84B5-F70C9903E59A}" presName="descendantText" presStyleLbl="alignAcc1" presStyleIdx="0" presStyleCnt="3">
        <dgm:presLayoutVars>
          <dgm:bulletEnabled val="1"/>
        </dgm:presLayoutVars>
      </dgm:prSet>
      <dgm:spPr/>
      <dgm:t>
        <a:bodyPr/>
        <a:lstStyle/>
        <a:p>
          <a:endParaRPr lang="en-US"/>
        </a:p>
      </dgm:t>
    </dgm:pt>
    <dgm:pt modelId="{71F8312C-8930-4D49-9379-2EE8F99D3290}" type="pres">
      <dgm:prSet presAssocID="{DBC7C11E-8444-4A49-926F-909D17240F32}" presName="sp" presStyleCnt="0"/>
      <dgm:spPr/>
    </dgm:pt>
    <dgm:pt modelId="{615D7241-9621-4D97-9961-F669DAB8A6D8}" type="pres">
      <dgm:prSet presAssocID="{B8FE38A1-1115-4451-86C6-89D2862B701C}" presName="composite" presStyleCnt="0"/>
      <dgm:spPr/>
    </dgm:pt>
    <dgm:pt modelId="{61A4A6F0-079F-4E1C-867F-D38CAFE9AEF8}" type="pres">
      <dgm:prSet presAssocID="{B8FE38A1-1115-4451-86C6-89D2862B701C}" presName="parentText" presStyleLbl="alignNode1" presStyleIdx="1" presStyleCnt="3">
        <dgm:presLayoutVars>
          <dgm:chMax val="1"/>
          <dgm:bulletEnabled val="1"/>
        </dgm:presLayoutVars>
      </dgm:prSet>
      <dgm:spPr/>
      <dgm:t>
        <a:bodyPr/>
        <a:lstStyle/>
        <a:p>
          <a:endParaRPr lang="en-US"/>
        </a:p>
      </dgm:t>
    </dgm:pt>
    <dgm:pt modelId="{35077F4C-19C8-425D-BB20-4F76705CD8CB}" type="pres">
      <dgm:prSet presAssocID="{B8FE38A1-1115-4451-86C6-89D2862B701C}" presName="descendantText" presStyleLbl="alignAcc1" presStyleIdx="1" presStyleCnt="3">
        <dgm:presLayoutVars>
          <dgm:bulletEnabled val="1"/>
        </dgm:presLayoutVars>
      </dgm:prSet>
      <dgm:spPr/>
      <dgm:t>
        <a:bodyPr/>
        <a:lstStyle/>
        <a:p>
          <a:endParaRPr lang="en-US"/>
        </a:p>
      </dgm:t>
    </dgm:pt>
    <dgm:pt modelId="{2812EFC8-33A0-4ECA-89EF-3A9877241DF6}" type="pres">
      <dgm:prSet presAssocID="{D31D3B78-0DEB-4B5D-8E2F-35808AE72E89}" presName="sp" presStyleCnt="0"/>
      <dgm:spPr/>
    </dgm:pt>
    <dgm:pt modelId="{2CD723D2-DB13-40FF-A3DC-B6AA27A887A4}" type="pres">
      <dgm:prSet presAssocID="{5270F323-7478-497A-A171-C1FACBDD482B}" presName="composite" presStyleCnt="0"/>
      <dgm:spPr/>
    </dgm:pt>
    <dgm:pt modelId="{9DA95C2D-2DA5-4E2C-976B-150DB7547A8A}" type="pres">
      <dgm:prSet presAssocID="{5270F323-7478-497A-A171-C1FACBDD482B}" presName="parentText" presStyleLbl="alignNode1" presStyleIdx="2" presStyleCnt="3">
        <dgm:presLayoutVars>
          <dgm:chMax val="1"/>
          <dgm:bulletEnabled val="1"/>
        </dgm:presLayoutVars>
      </dgm:prSet>
      <dgm:spPr/>
      <dgm:t>
        <a:bodyPr/>
        <a:lstStyle/>
        <a:p>
          <a:endParaRPr lang="en-US"/>
        </a:p>
      </dgm:t>
    </dgm:pt>
    <dgm:pt modelId="{AE44A099-B104-4422-B0AD-034322AC23A8}" type="pres">
      <dgm:prSet presAssocID="{5270F323-7478-497A-A171-C1FACBDD482B}" presName="descendantText" presStyleLbl="alignAcc1" presStyleIdx="2" presStyleCnt="3">
        <dgm:presLayoutVars>
          <dgm:bulletEnabled val="1"/>
        </dgm:presLayoutVars>
      </dgm:prSet>
      <dgm:spPr/>
      <dgm:t>
        <a:bodyPr/>
        <a:lstStyle/>
        <a:p>
          <a:endParaRPr lang="en-US"/>
        </a:p>
      </dgm:t>
    </dgm:pt>
  </dgm:ptLst>
  <dgm:cxnLst>
    <dgm:cxn modelId="{0D9C7B0F-155F-4FB8-82ED-7B69AA9B93E1}" srcId="{E1E79ED7-87DC-43C6-B457-6AF8581DF147}" destId="{E2AECF82-41A2-4887-84B5-F70C9903E59A}" srcOrd="0" destOrd="0" parTransId="{1E582CD9-C4E8-49B3-8BD1-CE6302909F6C}" sibTransId="{DBC7C11E-8444-4A49-926F-909D17240F32}"/>
    <dgm:cxn modelId="{32AF3D25-91DF-4640-8827-C0DABAD9ECB3}" type="presOf" srcId="{B8FE38A1-1115-4451-86C6-89D2862B701C}" destId="{61A4A6F0-079F-4E1C-867F-D38CAFE9AEF8}" srcOrd="0" destOrd="0" presId="urn:microsoft.com/office/officeart/2005/8/layout/chevron2"/>
    <dgm:cxn modelId="{7C9792FA-9BBE-4AF1-871F-DD93D574E2BF}" srcId="{E2AECF82-41A2-4887-84B5-F70C9903E59A}" destId="{8FE75D56-B219-4DDA-9DE6-017B3C108639}" srcOrd="0" destOrd="0" parTransId="{02484EC1-4988-4A06-A18E-F0645A0F4ECD}" sibTransId="{04D831FA-0F2C-4A4B-9ABB-EBA1DBFCB52E}"/>
    <dgm:cxn modelId="{E76A7E00-C81F-439B-8201-34D5AABF63BA}" type="presOf" srcId="{E2AECF82-41A2-4887-84B5-F70C9903E59A}" destId="{9C8AA755-AEB9-4B46-AA8C-EA5B5B8B606C}" srcOrd="0" destOrd="0" presId="urn:microsoft.com/office/officeart/2005/8/layout/chevron2"/>
    <dgm:cxn modelId="{AC012490-C091-4B76-9A42-D1D89C017C97}" srcId="{5270F323-7478-497A-A171-C1FACBDD482B}" destId="{5B5C376D-B335-4C26-93FB-308FB158E1BF}" srcOrd="1" destOrd="0" parTransId="{D3E9F323-F328-487A-BB62-4913B29F263C}" sibTransId="{F3ED3787-BF20-4C3A-A784-AC22E893D6E0}"/>
    <dgm:cxn modelId="{ACE84902-765C-46BA-9204-C61C0F5CCDDB}" type="presOf" srcId="{5270F323-7478-497A-A171-C1FACBDD482B}" destId="{9DA95C2D-2DA5-4E2C-976B-150DB7547A8A}" srcOrd="0" destOrd="0" presId="urn:microsoft.com/office/officeart/2005/8/layout/chevron2"/>
    <dgm:cxn modelId="{21C0621C-4DDE-4801-9586-9814C7E5F672}" srcId="{B8FE38A1-1115-4451-86C6-89D2862B701C}" destId="{A80A1F4C-B15B-4A3E-A35D-CE7F7368B92B}" srcOrd="0" destOrd="0" parTransId="{AB5D8347-1E06-424D-95DF-8A3BEBAFF6E0}" sibTransId="{1CA7A00F-3294-4085-9EC6-EAB8E375BC92}"/>
    <dgm:cxn modelId="{F048D7A4-3F1D-41B5-889C-182C4FBA4036}" srcId="{E2AECF82-41A2-4887-84B5-F70C9903E59A}" destId="{9D4B3CB8-E2D0-4105-B52A-D7AFA880E1B8}" srcOrd="1" destOrd="0" parTransId="{97464463-78C8-4ADD-AF0F-C107A589FEEB}" sibTransId="{82C67667-CC01-40BC-B27C-0D1455253268}"/>
    <dgm:cxn modelId="{A8268F58-9E4A-4ED0-824B-4E1DD886F1B7}" type="presOf" srcId="{5B5C376D-B335-4C26-93FB-308FB158E1BF}" destId="{AE44A099-B104-4422-B0AD-034322AC23A8}" srcOrd="0" destOrd="1" presId="urn:microsoft.com/office/officeart/2005/8/layout/chevron2"/>
    <dgm:cxn modelId="{8A9C2171-16E1-467C-B4BC-E5A2F7B5459E}" type="presOf" srcId="{8FE75D56-B219-4DDA-9DE6-017B3C108639}" destId="{7B00E928-CB68-42D1-A4EB-4895FA558030}" srcOrd="0" destOrd="0" presId="urn:microsoft.com/office/officeart/2005/8/layout/chevron2"/>
    <dgm:cxn modelId="{7BF2FE9A-1B32-4229-8DC2-2F013142F002}" type="presOf" srcId="{2D49F41F-FB86-458A-A9D7-AAA670BCB100}" destId="{AE44A099-B104-4422-B0AD-034322AC23A8}" srcOrd="0" destOrd="0" presId="urn:microsoft.com/office/officeart/2005/8/layout/chevron2"/>
    <dgm:cxn modelId="{6C05BFA6-0FF8-45DF-8201-260CF77D055A}" type="presOf" srcId="{9D4B3CB8-E2D0-4105-B52A-D7AFA880E1B8}" destId="{7B00E928-CB68-42D1-A4EB-4895FA558030}" srcOrd="0" destOrd="1" presId="urn:microsoft.com/office/officeart/2005/8/layout/chevron2"/>
    <dgm:cxn modelId="{880C8D05-C425-4649-8186-20D997CC693E}" type="presOf" srcId="{E1E79ED7-87DC-43C6-B457-6AF8581DF147}" destId="{AB1491E5-B54C-4CC2-BE23-7B9D3F4F2E8E}" srcOrd="0" destOrd="0" presId="urn:microsoft.com/office/officeart/2005/8/layout/chevron2"/>
    <dgm:cxn modelId="{FCD8458D-A3E4-4B30-A4F7-04AB96CB7133}" srcId="{E1E79ED7-87DC-43C6-B457-6AF8581DF147}" destId="{5270F323-7478-497A-A171-C1FACBDD482B}" srcOrd="2" destOrd="0" parTransId="{517EB509-4446-43F6-AEFB-DD4CD140AFBC}" sibTransId="{AAA27F5C-4B99-4288-9658-E0D91CE77135}"/>
    <dgm:cxn modelId="{7E39C43E-FC48-4860-B5BE-3DE84102AC6A}" srcId="{E1E79ED7-87DC-43C6-B457-6AF8581DF147}" destId="{B8FE38A1-1115-4451-86C6-89D2862B701C}" srcOrd="1" destOrd="0" parTransId="{CD0E540C-B725-4030-899F-DA14CA0F8ECD}" sibTransId="{D31D3B78-0DEB-4B5D-8E2F-35808AE72E89}"/>
    <dgm:cxn modelId="{AD053A5B-942E-402D-A333-3E7D5375EA59}" srcId="{5270F323-7478-497A-A171-C1FACBDD482B}" destId="{2D49F41F-FB86-458A-A9D7-AAA670BCB100}" srcOrd="0" destOrd="0" parTransId="{80BF1F3D-FDA5-49F0-BD10-D65864B53B27}" sibTransId="{8D06B3B8-7C01-4A68-B01E-1D4F76E38AB9}"/>
    <dgm:cxn modelId="{BCBA6DDA-3400-4D41-A99E-3485ADE106C0}" type="presOf" srcId="{A80A1F4C-B15B-4A3E-A35D-CE7F7368B92B}" destId="{35077F4C-19C8-425D-BB20-4F76705CD8CB}" srcOrd="0" destOrd="0" presId="urn:microsoft.com/office/officeart/2005/8/layout/chevron2"/>
    <dgm:cxn modelId="{5C995FB0-0BA3-4B93-9CD2-53CB681EC1F9}" type="presParOf" srcId="{AB1491E5-B54C-4CC2-BE23-7B9D3F4F2E8E}" destId="{8807B187-4757-4FF5-A060-84E337D0A1AA}" srcOrd="0" destOrd="0" presId="urn:microsoft.com/office/officeart/2005/8/layout/chevron2"/>
    <dgm:cxn modelId="{139EC316-AD21-425E-BF58-95C3C6A12031}" type="presParOf" srcId="{8807B187-4757-4FF5-A060-84E337D0A1AA}" destId="{9C8AA755-AEB9-4B46-AA8C-EA5B5B8B606C}" srcOrd="0" destOrd="0" presId="urn:microsoft.com/office/officeart/2005/8/layout/chevron2"/>
    <dgm:cxn modelId="{B581ACB8-B662-49CC-B353-34C84B0B3C33}" type="presParOf" srcId="{8807B187-4757-4FF5-A060-84E337D0A1AA}" destId="{7B00E928-CB68-42D1-A4EB-4895FA558030}" srcOrd="1" destOrd="0" presId="urn:microsoft.com/office/officeart/2005/8/layout/chevron2"/>
    <dgm:cxn modelId="{3DF76FC1-5A64-4F66-AAEF-4B98CE08E1BB}" type="presParOf" srcId="{AB1491E5-B54C-4CC2-BE23-7B9D3F4F2E8E}" destId="{71F8312C-8930-4D49-9379-2EE8F99D3290}" srcOrd="1" destOrd="0" presId="urn:microsoft.com/office/officeart/2005/8/layout/chevron2"/>
    <dgm:cxn modelId="{AF5FC99F-2CDA-4E83-BA89-7BD2E5AE3C89}" type="presParOf" srcId="{AB1491E5-B54C-4CC2-BE23-7B9D3F4F2E8E}" destId="{615D7241-9621-4D97-9961-F669DAB8A6D8}" srcOrd="2" destOrd="0" presId="urn:microsoft.com/office/officeart/2005/8/layout/chevron2"/>
    <dgm:cxn modelId="{891C5C1E-BA01-459A-A868-EC7719AA9FF7}" type="presParOf" srcId="{615D7241-9621-4D97-9961-F669DAB8A6D8}" destId="{61A4A6F0-079F-4E1C-867F-D38CAFE9AEF8}" srcOrd="0" destOrd="0" presId="urn:microsoft.com/office/officeart/2005/8/layout/chevron2"/>
    <dgm:cxn modelId="{BAD9D945-E66F-453A-A7AF-C0A7B67EC251}" type="presParOf" srcId="{615D7241-9621-4D97-9961-F669DAB8A6D8}" destId="{35077F4C-19C8-425D-BB20-4F76705CD8CB}" srcOrd="1" destOrd="0" presId="urn:microsoft.com/office/officeart/2005/8/layout/chevron2"/>
    <dgm:cxn modelId="{1EEB5450-54AE-4474-B7E5-305AD543FA64}" type="presParOf" srcId="{AB1491E5-B54C-4CC2-BE23-7B9D3F4F2E8E}" destId="{2812EFC8-33A0-4ECA-89EF-3A9877241DF6}" srcOrd="3" destOrd="0" presId="urn:microsoft.com/office/officeart/2005/8/layout/chevron2"/>
    <dgm:cxn modelId="{A1975C04-BFC9-4D51-918E-71651451F37D}" type="presParOf" srcId="{AB1491E5-B54C-4CC2-BE23-7B9D3F4F2E8E}" destId="{2CD723D2-DB13-40FF-A3DC-B6AA27A887A4}" srcOrd="4" destOrd="0" presId="urn:microsoft.com/office/officeart/2005/8/layout/chevron2"/>
    <dgm:cxn modelId="{7EF7EF8D-7ED4-478B-9B7D-60CE234D6487}" type="presParOf" srcId="{2CD723D2-DB13-40FF-A3DC-B6AA27A887A4}" destId="{9DA95C2D-2DA5-4E2C-976B-150DB7547A8A}" srcOrd="0" destOrd="0" presId="urn:microsoft.com/office/officeart/2005/8/layout/chevron2"/>
    <dgm:cxn modelId="{FDA13744-F938-4978-8608-9F57413E7BC3}" type="presParOf" srcId="{2CD723D2-DB13-40FF-A3DC-B6AA27A887A4}" destId="{AE44A099-B104-4422-B0AD-034322AC23A8}"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8AA755-AEB9-4B46-AA8C-EA5B5B8B606C}">
      <dsp:nvSpPr>
        <dsp:cNvPr id="0" name=""/>
        <dsp:cNvSpPr/>
      </dsp:nvSpPr>
      <dsp:spPr>
        <a:xfrm rot="5400000">
          <a:off x="-242662" y="242699"/>
          <a:ext cx="1617748" cy="1132424"/>
        </a:xfrm>
        <a:prstGeom prst="chevron">
          <a:avLst/>
        </a:prstGeom>
        <a:gradFill rotWithShape="0">
          <a:gsLst>
            <a:gs pos="0">
              <a:schemeClr val="accent3">
                <a:alpha val="90000"/>
                <a:hueOff val="0"/>
                <a:satOff val="0"/>
                <a:lumOff val="0"/>
                <a:alphaOff val="0"/>
                <a:tint val="92000"/>
                <a:satMod val="170000"/>
              </a:schemeClr>
            </a:gs>
            <a:gs pos="15000">
              <a:schemeClr val="accent3">
                <a:alpha val="90000"/>
                <a:hueOff val="0"/>
                <a:satOff val="0"/>
                <a:lumOff val="0"/>
                <a:alphaOff val="0"/>
                <a:tint val="92000"/>
                <a:shade val="99000"/>
                <a:satMod val="170000"/>
              </a:schemeClr>
            </a:gs>
            <a:gs pos="62000">
              <a:schemeClr val="accent3">
                <a:alpha val="90000"/>
                <a:hueOff val="0"/>
                <a:satOff val="0"/>
                <a:lumOff val="0"/>
                <a:alphaOff val="0"/>
                <a:tint val="96000"/>
                <a:shade val="80000"/>
                <a:satMod val="170000"/>
              </a:schemeClr>
            </a:gs>
            <a:gs pos="97000">
              <a:schemeClr val="accent3">
                <a:alpha val="90000"/>
                <a:hueOff val="0"/>
                <a:satOff val="0"/>
                <a:lumOff val="0"/>
                <a:alphaOff val="0"/>
                <a:tint val="98000"/>
                <a:shade val="63000"/>
                <a:satMod val="170000"/>
              </a:schemeClr>
            </a:gs>
            <a:gs pos="100000">
              <a:schemeClr val="accent3">
                <a:alpha val="90000"/>
                <a:hueOff val="0"/>
                <a:satOff val="0"/>
                <a:lumOff val="0"/>
                <a:alphaOff val="0"/>
                <a:shade val="62000"/>
                <a:satMod val="170000"/>
              </a:schemeClr>
            </a:gs>
          </a:gsLst>
          <a:path path="circle">
            <a:fillToRect l="50000" t="50000" r="50000" b="50000"/>
          </a:path>
        </a:gradFill>
        <a:ln w="9525" cap="flat" cmpd="sng" algn="ctr">
          <a:solidFill>
            <a:schemeClr val="accent3">
              <a:alpha val="90000"/>
              <a:hueOff val="0"/>
              <a:satOff val="0"/>
              <a:lumOff val="0"/>
              <a:alphaOff val="0"/>
            </a:schemeClr>
          </a:solidFill>
          <a:prstDash val="solid"/>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3">
              <a:alpha val="90000"/>
              <a:hueOff val="0"/>
              <a:satOff val="0"/>
              <a:lumOff val="0"/>
              <a:alphaOff val="0"/>
              <a:shade val="80000"/>
            </a:schemeClr>
          </a:contourClr>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DTIAFA</a:t>
          </a:r>
          <a:endParaRPr lang="en-US" sz="2000" kern="1200" dirty="0"/>
        </a:p>
      </dsp:txBody>
      <dsp:txXfrm rot="-5400000">
        <a:off x="0" y="566249"/>
        <a:ext cx="1132424" cy="485324"/>
      </dsp:txXfrm>
    </dsp:sp>
    <dsp:sp modelId="{7B00E928-CB68-42D1-A4EB-4895FA558030}">
      <dsp:nvSpPr>
        <dsp:cNvPr id="0" name=""/>
        <dsp:cNvSpPr/>
      </dsp:nvSpPr>
      <dsp:spPr>
        <a:xfrm rot="5400000">
          <a:off x="3507543" y="-2375082"/>
          <a:ext cx="1051536" cy="5801775"/>
        </a:xfrm>
        <a:prstGeom prst="round2SameRect">
          <a:avLst/>
        </a:prstGeom>
        <a:solidFill>
          <a:schemeClr val="lt1">
            <a:alpha val="90000"/>
            <a:hueOff val="0"/>
            <a:satOff val="0"/>
            <a:lumOff val="0"/>
            <a:alphaOff val="0"/>
          </a:schemeClr>
        </a:solidFill>
        <a:ln w="9525" cap="flat" cmpd="sng" algn="ctr">
          <a:solidFill>
            <a:schemeClr val="accent3">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20472" tIns="19685" rIns="19685" bIns="19685" numCol="1" spcCol="1270" anchor="ctr" anchorCtr="0">
          <a:noAutofit/>
        </a:bodyPr>
        <a:lstStyle/>
        <a:p>
          <a:pPr marL="285750" lvl="1" indent="-285750" algn="l" defTabSz="1377950">
            <a:lnSpc>
              <a:spcPct val="90000"/>
            </a:lnSpc>
            <a:spcBef>
              <a:spcPct val="0"/>
            </a:spcBef>
            <a:spcAft>
              <a:spcPct val="15000"/>
            </a:spcAft>
            <a:buChar char="••"/>
          </a:pPr>
          <a:r>
            <a:rPr lang="en-US" sz="3100" kern="1200" dirty="0" smtClean="0"/>
            <a:t>Generate Statistics</a:t>
          </a:r>
          <a:endParaRPr lang="en-US" sz="3100" kern="1200" dirty="0"/>
        </a:p>
        <a:p>
          <a:pPr marL="285750" lvl="1" indent="-285750" algn="l" defTabSz="1377950">
            <a:lnSpc>
              <a:spcPct val="90000"/>
            </a:lnSpc>
            <a:spcBef>
              <a:spcPct val="0"/>
            </a:spcBef>
            <a:spcAft>
              <a:spcPct val="15000"/>
            </a:spcAft>
            <a:buChar char="••"/>
          </a:pPr>
          <a:r>
            <a:rPr lang="en-US" sz="3100" kern="1200" dirty="0" smtClean="0"/>
            <a:t>Plot Statistics</a:t>
          </a:r>
          <a:endParaRPr lang="en-US" sz="3100" kern="1200" dirty="0"/>
        </a:p>
      </dsp:txBody>
      <dsp:txXfrm rot="-5400000">
        <a:off x="1132424" y="51369"/>
        <a:ext cx="5750443" cy="948872"/>
      </dsp:txXfrm>
    </dsp:sp>
    <dsp:sp modelId="{61A4A6F0-079F-4E1C-867F-D38CAFE9AEF8}">
      <dsp:nvSpPr>
        <dsp:cNvPr id="0" name=""/>
        <dsp:cNvSpPr/>
      </dsp:nvSpPr>
      <dsp:spPr>
        <a:xfrm rot="5400000">
          <a:off x="-242662" y="1666368"/>
          <a:ext cx="1617748" cy="1132424"/>
        </a:xfrm>
        <a:prstGeom prst="chevron">
          <a:avLst/>
        </a:prstGeom>
        <a:gradFill rotWithShape="0">
          <a:gsLst>
            <a:gs pos="0">
              <a:schemeClr val="accent3">
                <a:alpha val="90000"/>
                <a:hueOff val="0"/>
                <a:satOff val="0"/>
                <a:lumOff val="0"/>
                <a:alphaOff val="-20000"/>
                <a:tint val="92000"/>
                <a:satMod val="170000"/>
              </a:schemeClr>
            </a:gs>
            <a:gs pos="15000">
              <a:schemeClr val="accent3">
                <a:alpha val="90000"/>
                <a:hueOff val="0"/>
                <a:satOff val="0"/>
                <a:lumOff val="0"/>
                <a:alphaOff val="-20000"/>
                <a:tint val="92000"/>
                <a:shade val="99000"/>
                <a:satMod val="170000"/>
              </a:schemeClr>
            </a:gs>
            <a:gs pos="62000">
              <a:schemeClr val="accent3">
                <a:alpha val="90000"/>
                <a:hueOff val="0"/>
                <a:satOff val="0"/>
                <a:lumOff val="0"/>
                <a:alphaOff val="-20000"/>
                <a:tint val="96000"/>
                <a:shade val="80000"/>
                <a:satMod val="170000"/>
              </a:schemeClr>
            </a:gs>
            <a:gs pos="97000">
              <a:schemeClr val="accent3">
                <a:alpha val="90000"/>
                <a:hueOff val="0"/>
                <a:satOff val="0"/>
                <a:lumOff val="0"/>
                <a:alphaOff val="-20000"/>
                <a:tint val="98000"/>
                <a:shade val="63000"/>
                <a:satMod val="170000"/>
              </a:schemeClr>
            </a:gs>
            <a:gs pos="100000">
              <a:schemeClr val="accent3">
                <a:alpha val="90000"/>
                <a:hueOff val="0"/>
                <a:satOff val="0"/>
                <a:lumOff val="0"/>
                <a:alphaOff val="-20000"/>
                <a:shade val="62000"/>
                <a:satMod val="170000"/>
              </a:schemeClr>
            </a:gs>
          </a:gsLst>
          <a:path path="circle">
            <a:fillToRect l="50000" t="50000" r="50000" b="50000"/>
          </a:path>
        </a:gradFill>
        <a:ln w="9525" cap="flat" cmpd="sng" algn="ctr">
          <a:solidFill>
            <a:schemeClr val="accent3">
              <a:alpha val="90000"/>
              <a:hueOff val="0"/>
              <a:satOff val="0"/>
              <a:lumOff val="0"/>
              <a:alphaOff val="-20000"/>
            </a:schemeClr>
          </a:solidFill>
          <a:prstDash val="solid"/>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3">
              <a:alpha val="90000"/>
              <a:hueOff val="0"/>
              <a:satOff val="0"/>
              <a:lumOff val="0"/>
              <a:alphaOff val="-20000"/>
              <a:shade val="80000"/>
            </a:schemeClr>
          </a:contourClr>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Statistician</a:t>
          </a:r>
          <a:endParaRPr lang="en-US" sz="2000" kern="1200" dirty="0"/>
        </a:p>
      </dsp:txBody>
      <dsp:txXfrm rot="-5400000">
        <a:off x="0" y="1989918"/>
        <a:ext cx="1132424" cy="485324"/>
      </dsp:txXfrm>
    </dsp:sp>
    <dsp:sp modelId="{35077F4C-19C8-425D-BB20-4F76705CD8CB}">
      <dsp:nvSpPr>
        <dsp:cNvPr id="0" name=""/>
        <dsp:cNvSpPr/>
      </dsp:nvSpPr>
      <dsp:spPr>
        <a:xfrm rot="5400000">
          <a:off x="3507543" y="-951413"/>
          <a:ext cx="1051536" cy="5801775"/>
        </a:xfrm>
        <a:prstGeom prst="round2SameRect">
          <a:avLst/>
        </a:prstGeom>
        <a:solidFill>
          <a:schemeClr val="lt1">
            <a:alpha val="90000"/>
            <a:hueOff val="0"/>
            <a:satOff val="0"/>
            <a:lumOff val="0"/>
            <a:alphaOff val="0"/>
          </a:schemeClr>
        </a:solidFill>
        <a:ln w="9525" cap="flat" cmpd="sng" algn="ctr">
          <a:solidFill>
            <a:schemeClr val="accent3">
              <a:alpha val="90000"/>
              <a:hueOff val="0"/>
              <a:satOff val="0"/>
              <a:lumOff val="0"/>
              <a:alphaOff val="-20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20472" tIns="19685" rIns="19685" bIns="19685" numCol="1" spcCol="1270" anchor="ctr" anchorCtr="0">
          <a:noAutofit/>
        </a:bodyPr>
        <a:lstStyle/>
        <a:p>
          <a:pPr marL="285750" lvl="1" indent="-285750" algn="l" defTabSz="1377950">
            <a:lnSpc>
              <a:spcPct val="90000"/>
            </a:lnSpc>
            <a:spcBef>
              <a:spcPct val="0"/>
            </a:spcBef>
            <a:spcAft>
              <a:spcPct val="15000"/>
            </a:spcAft>
            <a:buChar char="••"/>
          </a:pPr>
          <a:r>
            <a:rPr lang="en-US" sz="3100" kern="1200" dirty="0" smtClean="0"/>
            <a:t>Clean up statistics</a:t>
          </a:r>
          <a:endParaRPr lang="en-US" sz="3100" kern="1200" dirty="0"/>
        </a:p>
      </dsp:txBody>
      <dsp:txXfrm rot="-5400000">
        <a:off x="1132424" y="1475038"/>
        <a:ext cx="5750443" cy="948872"/>
      </dsp:txXfrm>
    </dsp:sp>
    <dsp:sp modelId="{9DA95C2D-2DA5-4E2C-976B-150DB7547A8A}">
      <dsp:nvSpPr>
        <dsp:cNvPr id="0" name=""/>
        <dsp:cNvSpPr/>
      </dsp:nvSpPr>
      <dsp:spPr>
        <a:xfrm rot="5400000">
          <a:off x="-242662" y="3090037"/>
          <a:ext cx="1617748" cy="1132424"/>
        </a:xfrm>
        <a:prstGeom prst="chevron">
          <a:avLst/>
        </a:prstGeom>
        <a:gradFill rotWithShape="0">
          <a:gsLst>
            <a:gs pos="0">
              <a:schemeClr val="accent3">
                <a:alpha val="90000"/>
                <a:hueOff val="0"/>
                <a:satOff val="0"/>
                <a:lumOff val="0"/>
                <a:alphaOff val="-40000"/>
                <a:tint val="92000"/>
                <a:satMod val="170000"/>
              </a:schemeClr>
            </a:gs>
            <a:gs pos="15000">
              <a:schemeClr val="accent3">
                <a:alpha val="90000"/>
                <a:hueOff val="0"/>
                <a:satOff val="0"/>
                <a:lumOff val="0"/>
                <a:alphaOff val="-40000"/>
                <a:tint val="92000"/>
                <a:shade val="99000"/>
                <a:satMod val="170000"/>
              </a:schemeClr>
            </a:gs>
            <a:gs pos="62000">
              <a:schemeClr val="accent3">
                <a:alpha val="90000"/>
                <a:hueOff val="0"/>
                <a:satOff val="0"/>
                <a:lumOff val="0"/>
                <a:alphaOff val="-40000"/>
                <a:tint val="96000"/>
                <a:shade val="80000"/>
                <a:satMod val="170000"/>
              </a:schemeClr>
            </a:gs>
            <a:gs pos="97000">
              <a:schemeClr val="accent3">
                <a:alpha val="90000"/>
                <a:hueOff val="0"/>
                <a:satOff val="0"/>
                <a:lumOff val="0"/>
                <a:alphaOff val="-40000"/>
                <a:tint val="98000"/>
                <a:shade val="63000"/>
                <a:satMod val="170000"/>
              </a:schemeClr>
            </a:gs>
            <a:gs pos="100000">
              <a:schemeClr val="accent3">
                <a:alpha val="90000"/>
                <a:hueOff val="0"/>
                <a:satOff val="0"/>
                <a:lumOff val="0"/>
                <a:alphaOff val="-40000"/>
                <a:shade val="62000"/>
                <a:satMod val="170000"/>
              </a:schemeClr>
            </a:gs>
          </a:gsLst>
          <a:path path="circle">
            <a:fillToRect l="50000" t="50000" r="50000" b="50000"/>
          </a:path>
        </a:gradFill>
        <a:ln w="9525" cap="flat" cmpd="sng" algn="ctr">
          <a:solidFill>
            <a:schemeClr val="accent3">
              <a:alpha val="90000"/>
              <a:hueOff val="0"/>
              <a:satOff val="0"/>
              <a:lumOff val="0"/>
              <a:alphaOff val="-40000"/>
            </a:schemeClr>
          </a:solidFill>
          <a:prstDash val="solid"/>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3">
              <a:alpha val="90000"/>
              <a:hueOff val="0"/>
              <a:satOff val="0"/>
              <a:lumOff val="0"/>
              <a:alphaOff val="-40000"/>
              <a:shade val="80000"/>
            </a:schemeClr>
          </a:contourClr>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t>MergeStat</a:t>
          </a:r>
          <a:endParaRPr lang="en-US" sz="2000" kern="1200" dirty="0"/>
        </a:p>
      </dsp:txBody>
      <dsp:txXfrm rot="-5400000">
        <a:off x="0" y="3413587"/>
        <a:ext cx="1132424" cy="485324"/>
      </dsp:txXfrm>
    </dsp:sp>
    <dsp:sp modelId="{AE44A099-B104-4422-B0AD-034322AC23A8}">
      <dsp:nvSpPr>
        <dsp:cNvPr id="0" name=""/>
        <dsp:cNvSpPr/>
      </dsp:nvSpPr>
      <dsp:spPr>
        <a:xfrm rot="5400000">
          <a:off x="3507543" y="472255"/>
          <a:ext cx="1051536" cy="5801775"/>
        </a:xfrm>
        <a:prstGeom prst="round2SameRect">
          <a:avLst/>
        </a:prstGeom>
        <a:solidFill>
          <a:schemeClr val="lt1">
            <a:alpha val="90000"/>
            <a:hueOff val="0"/>
            <a:satOff val="0"/>
            <a:lumOff val="0"/>
            <a:alphaOff val="0"/>
          </a:schemeClr>
        </a:solidFill>
        <a:ln w="9525" cap="flat" cmpd="sng" algn="ctr">
          <a:solidFill>
            <a:schemeClr val="accent3">
              <a:alpha val="90000"/>
              <a:hueOff val="0"/>
              <a:satOff val="0"/>
              <a:lumOff val="0"/>
              <a:alphaOff val="-40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20472" tIns="19685" rIns="19685" bIns="19685" numCol="1" spcCol="1270" anchor="ctr" anchorCtr="0">
          <a:noAutofit/>
        </a:bodyPr>
        <a:lstStyle/>
        <a:p>
          <a:pPr marL="285750" lvl="1" indent="-285750" algn="l" defTabSz="1377950">
            <a:lnSpc>
              <a:spcPct val="90000"/>
            </a:lnSpc>
            <a:spcBef>
              <a:spcPct val="0"/>
            </a:spcBef>
            <a:spcAft>
              <a:spcPct val="15000"/>
            </a:spcAft>
            <a:buChar char="••"/>
          </a:pPr>
          <a:r>
            <a:rPr lang="en-US" sz="3100" kern="1200" dirty="0" smtClean="0"/>
            <a:t>Merge statistics with fibers</a:t>
          </a:r>
          <a:endParaRPr lang="en-US" sz="3100" kern="1200" dirty="0"/>
        </a:p>
        <a:p>
          <a:pPr marL="285750" lvl="1" indent="-285750" algn="l" defTabSz="1377950">
            <a:lnSpc>
              <a:spcPct val="90000"/>
            </a:lnSpc>
            <a:spcBef>
              <a:spcPct val="0"/>
            </a:spcBef>
            <a:spcAft>
              <a:spcPct val="15000"/>
            </a:spcAft>
            <a:buChar char="••"/>
          </a:pPr>
          <a:r>
            <a:rPr lang="en-US" sz="3100" kern="1200" dirty="0" smtClean="0"/>
            <a:t>Viewable on slicer</a:t>
          </a:r>
          <a:endParaRPr lang="en-US" sz="3100" kern="1200" dirty="0"/>
        </a:p>
      </dsp:txBody>
      <dsp:txXfrm rot="-5400000">
        <a:off x="1132424" y="2898706"/>
        <a:ext cx="5750443" cy="948872"/>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00C7F9-162D-489D-8574-9DDFC7616082}" type="datetimeFigureOut">
              <a:rPr lang="en-US" smtClean="0"/>
              <a:t>3/21/2012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EB8EB7-1F70-4282-9493-93AA9879780E}" type="slidenum">
              <a:rPr lang="en-US" smtClean="0"/>
              <a:t>‹#›</a:t>
            </a:fld>
            <a:endParaRPr lang="en-US"/>
          </a:p>
        </p:txBody>
      </p:sp>
    </p:spTree>
    <p:extLst>
      <p:ext uri="{BB962C8B-B14F-4D97-AF65-F5344CB8AC3E}">
        <p14:creationId xmlns:p14="http://schemas.microsoft.com/office/powerpoint/2010/main" val="2113773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AB69C9-5F08-4AC2-A102-6F915AA9D12D}" type="slidenum">
              <a:rPr lang="en-US" smtClean="0"/>
              <a:t>1</a:t>
            </a:fld>
            <a:endParaRPr lang="en-US"/>
          </a:p>
        </p:txBody>
      </p:sp>
    </p:spTree>
    <p:extLst>
      <p:ext uri="{BB962C8B-B14F-4D97-AF65-F5344CB8AC3E}">
        <p14:creationId xmlns:p14="http://schemas.microsoft.com/office/powerpoint/2010/main" val="699207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CEB8EB7-1F70-4282-9493-93AA9879780E}" type="slidenum">
              <a:rPr lang="en-US" smtClean="0"/>
              <a:t>7</a:t>
            </a:fld>
            <a:endParaRPr lang="en-US"/>
          </a:p>
        </p:txBody>
      </p:sp>
    </p:spTree>
    <p:extLst>
      <p:ext uri="{BB962C8B-B14F-4D97-AF65-F5344CB8AC3E}">
        <p14:creationId xmlns:p14="http://schemas.microsoft.com/office/powerpoint/2010/main" val="1825125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CEB8EB7-1F70-4282-9493-93AA9879780E}" type="slidenum">
              <a:rPr lang="en-US" smtClean="0"/>
              <a:t>8</a:t>
            </a:fld>
            <a:endParaRPr lang="en-US"/>
          </a:p>
        </p:txBody>
      </p:sp>
    </p:spTree>
    <p:extLst>
      <p:ext uri="{BB962C8B-B14F-4D97-AF65-F5344CB8AC3E}">
        <p14:creationId xmlns:p14="http://schemas.microsoft.com/office/powerpoint/2010/main" val="18251250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CEB8EB7-1F70-4282-9493-93AA9879780E}" type="slidenum">
              <a:rPr lang="en-US" smtClean="0"/>
              <a:t>14</a:t>
            </a:fld>
            <a:endParaRPr lang="en-US"/>
          </a:p>
        </p:txBody>
      </p:sp>
    </p:spTree>
    <p:extLst>
      <p:ext uri="{BB962C8B-B14F-4D97-AF65-F5344CB8AC3E}">
        <p14:creationId xmlns:p14="http://schemas.microsoft.com/office/powerpoint/2010/main" val="1825125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CFEDE672-676E-4128-A9FE-533FB6474806}" type="datetime1">
              <a:rPr lang="en-US" smtClean="0"/>
              <a:t>3/21/2012</a:t>
            </a:fld>
            <a:endParaRPr lang="en-US"/>
          </a:p>
        </p:txBody>
      </p:sp>
      <p:sp>
        <p:nvSpPr>
          <p:cNvPr id="20" name="Footer Placeholder 19"/>
          <p:cNvSpPr>
            <a:spLocks noGrp="1"/>
          </p:cNvSpPr>
          <p:nvPr>
            <p:ph type="ftr" sz="quarter" idx="11"/>
          </p:nvPr>
        </p:nvSpPr>
        <p:spPr/>
        <p:txBody>
          <a:bodyPr/>
          <a:lstStyle>
            <a:extLst/>
          </a:lstStyle>
          <a:p>
            <a:endParaRPr kumimoji="0" lang="en-US"/>
          </a:p>
        </p:txBody>
      </p:sp>
      <p:sp>
        <p:nvSpPr>
          <p:cNvPr id="10" name="Slide Number Placeholder 9"/>
          <p:cNvSpPr>
            <a:spLocks noGrp="1"/>
          </p:cNvSpPr>
          <p:nvPr>
            <p:ph type="sldNum" sz="quarter" idx="12"/>
          </p:nvPr>
        </p:nvSpPr>
        <p:spPr/>
        <p:txBody>
          <a:bodyPr/>
          <a:lstStyle>
            <a:extLst/>
          </a:lstStyle>
          <a:p>
            <a:fld id="{6294C92D-0306-4E69-9CD3-20855E849650}" type="slidenum">
              <a:rPr kumimoji="0" lang="en-US" smtClean="0"/>
              <a:t>‹#›</a:t>
            </a:fld>
            <a:endParaRPr kumimoji="0"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82FBB98-3756-44E9-AA86-B9A60BADF30D}" type="datetime1">
              <a:rPr lang="en-US" smtClean="0"/>
              <a:t>3/21/2012</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6294C92D-0306-4E69-9CD3-20855E849650}" type="slidenum">
              <a:rPr kumimoji="0" lang="en-US" smtClean="0"/>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10D35C6-8D66-46DE-A08B-6B69BA9F75B6}" type="datetime1">
              <a:rPr lang="en-US" smtClean="0"/>
              <a:t>3/21/2012</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6294C92D-0306-4E69-9CD3-20855E849650}" type="slidenum">
              <a:rPr kumimoji="0" lang="en-US" smtClean="0"/>
              <a:t>‹#›</a:t>
            </a:fld>
            <a:endParaRPr kumimoji="0"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334DBAE-845C-4E76-845E-CDF0A4AE9AE6}" type="datetime1">
              <a:rPr lang="en-US" smtClean="0"/>
              <a:t>3/21/2012</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6294C92D-0306-4E69-9CD3-20855E849650}" type="slidenum">
              <a:rPr kumimoji="0" lang="en-US" smtClean="0"/>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7BB23A2-BDC2-4C41-864A-AA91A5DB74E3}" type="datetime1">
              <a:rPr lang="en-US" smtClean="0"/>
              <a:t>3/21/2012</a:t>
            </a:fld>
            <a:endParaRPr lang="en-US"/>
          </a:p>
        </p:txBody>
      </p:sp>
      <p:sp>
        <p:nvSpPr>
          <p:cNvPr id="8" name="Footer Placeholder 7"/>
          <p:cNvSpPr>
            <a:spLocks noGrp="1"/>
          </p:cNvSpPr>
          <p:nvPr>
            <p:ph type="ftr" sz="quarter" idx="11"/>
          </p:nvPr>
        </p:nvSpPr>
        <p:spPr/>
        <p:txBody>
          <a:bodyPr/>
          <a:lstStyle>
            <a:extLst/>
          </a:lstStyle>
          <a:p>
            <a:endParaRPr kumimoji="0" lang="en-US"/>
          </a:p>
        </p:txBody>
      </p:sp>
      <p:sp>
        <p:nvSpPr>
          <p:cNvPr id="9" name="Slide Number Placeholder 8"/>
          <p:cNvSpPr>
            <a:spLocks noGrp="1"/>
          </p:cNvSpPr>
          <p:nvPr>
            <p:ph type="sldNum" sz="quarter" idx="12"/>
          </p:nvPr>
        </p:nvSpPr>
        <p:spPr/>
        <p:txBody>
          <a:bodyPr/>
          <a:lstStyle>
            <a:extLst/>
          </a:lstStyle>
          <a:p>
            <a:fld id="{6294C92D-0306-4E69-9CD3-20855E849650}" type="slidenum">
              <a:rPr kumimoji="0" lang="en-US" smtClean="0"/>
              <a: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98A1A71B-F7AF-402A-9835-DC4AFAC9C034}" type="datetime1">
              <a:rPr lang="en-US" smtClean="0"/>
              <a:t>3/21/2012</a:t>
            </a:fld>
            <a:endParaRPr lang="en-US"/>
          </a:p>
        </p:txBody>
      </p:sp>
      <p:sp>
        <p:nvSpPr>
          <p:cNvPr id="4" name="Footer Placeholder 3"/>
          <p:cNvSpPr>
            <a:spLocks noGrp="1"/>
          </p:cNvSpPr>
          <p:nvPr>
            <p:ph type="ftr" sz="quarter" idx="11"/>
          </p:nvPr>
        </p:nvSpPr>
        <p:spPr/>
        <p:txBody>
          <a:bodyPr/>
          <a:lstStyle>
            <a:extLst/>
          </a:lstStyle>
          <a:p>
            <a:endParaRPr kumimoji="0" lang="en-US"/>
          </a:p>
        </p:txBody>
      </p:sp>
      <p:sp>
        <p:nvSpPr>
          <p:cNvPr id="5" name="Slide Number Placeholder 4"/>
          <p:cNvSpPr>
            <a:spLocks noGrp="1"/>
          </p:cNvSpPr>
          <p:nvPr>
            <p:ph type="sldNum" sz="quarter" idx="12"/>
          </p:nvPr>
        </p:nvSpPr>
        <p:spPr/>
        <p:txBody>
          <a:bodyPr/>
          <a:lstStyle>
            <a:extLst/>
          </a:lstStyle>
          <a:p>
            <a:fld id="{6294C92D-0306-4E69-9CD3-20855E849650}" type="slidenum">
              <a:rPr kumimoji="0" lang="en-US" smtClean="0"/>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D493F883-6414-41C6-8811-A44B1C1E9BF0}" type="datetime1">
              <a:rPr lang="en-US" smtClean="0"/>
              <a:t>3/21/2012</a:t>
            </a:fld>
            <a:endParaRPr lang="en-US"/>
          </a:p>
        </p:txBody>
      </p:sp>
      <p:sp>
        <p:nvSpPr>
          <p:cNvPr id="3" name="Footer Placeholder 2"/>
          <p:cNvSpPr>
            <a:spLocks noGrp="1"/>
          </p:cNvSpPr>
          <p:nvPr>
            <p:ph type="ftr" sz="quarter" idx="11"/>
          </p:nvPr>
        </p:nvSpPr>
        <p:spPr/>
        <p:txBody>
          <a:bodyPr/>
          <a:lstStyle>
            <a:extLst/>
          </a:lstStyle>
          <a:p>
            <a:endParaRPr kumimoji="0" lang="en-US"/>
          </a:p>
        </p:txBody>
      </p:sp>
      <p:sp>
        <p:nvSpPr>
          <p:cNvPr id="4" name="Slide Number Placeholder 3"/>
          <p:cNvSpPr>
            <a:spLocks noGrp="1"/>
          </p:cNvSpPr>
          <p:nvPr>
            <p:ph type="sldNum" sz="quarter" idx="12"/>
          </p:nvPr>
        </p:nvSpPr>
        <p:spPr/>
        <p:txBody>
          <a:bodyPr/>
          <a:lstStyle>
            <a:extLst/>
          </a:lstStyle>
          <a:p>
            <a:fld id="{6294C92D-0306-4E69-9CD3-20855E849650}" type="slidenum">
              <a:rPr kumimoji="0" lang="en-US" smtClean="0"/>
              <a:t>‹#›</a:t>
            </a:fld>
            <a:endParaRPr kumimoji="0"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08E8409-D25E-47C7-B3F4-A53EDC21F61C}" type="datetime1">
              <a:rPr lang="en-US" smtClean="0"/>
              <a:t>3/21/2012</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6294C92D-0306-4E69-9CD3-20855E849650}" type="slidenum">
              <a:rPr kumimoji="0" lang="en-US" smtClean="0"/>
              <a: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A82685F5-0929-4D22-9897-08735BC03B75}" type="datetime1">
              <a:rPr lang="en-US" smtClean="0"/>
              <a:t>3/21/2012</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6294C92D-0306-4E69-9CD3-20855E849650}" type="slidenum">
              <a:rPr kumimoji="0" lang="en-US" smtClean="0"/>
              <a:t>‹#›</a:t>
            </a:fld>
            <a:endParaRPr kumimoji="0"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6616188-8325-46BA-8465-FA2BFC9F8855}" type="datetime1">
              <a:rPr lang="en-US" smtClean="0"/>
              <a:t>3/21/2012</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6294C92D-0306-4E69-9CD3-20855E849650}" type="slidenum">
              <a:rPr kumimoji="0" lang="en-US" smtClean="0"/>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04F9180-73A8-4804-8545-84013076448D}" type="datetime1">
              <a:rPr lang="en-US" smtClean="0"/>
              <a:t>3/21/2012</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6294C92D-0306-4E69-9CD3-20855E849650}" type="slidenum">
              <a:rPr kumimoji="0" lang="en-US" smtClean="0"/>
              <a:t>‹#›</a:t>
            </a:fld>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C316C34E-3E3E-4BDE-808F-2F793C5EE922}" type="datetime1">
              <a:rPr lang="en-US" smtClean="0"/>
              <a:t>3/21/2012</a:t>
            </a:fld>
            <a:endParaRPr lang="en-US"/>
          </a:p>
        </p:txBody>
      </p:sp>
      <p:sp>
        <p:nvSpPr>
          <p:cNvPr id="19" name="Footer Placeholder 18"/>
          <p:cNvSpPr>
            <a:spLocks noGrp="1"/>
          </p:cNvSpPr>
          <p:nvPr>
            <p:ph type="ftr" sz="quarter" idx="11"/>
          </p:nvPr>
        </p:nvSpPr>
        <p:spPr/>
        <p:txBody>
          <a:bodyPr/>
          <a:lstStyle/>
          <a:p>
            <a:endParaRPr kumimoji="0" lang="en-US"/>
          </a:p>
        </p:txBody>
      </p:sp>
      <p:sp>
        <p:nvSpPr>
          <p:cNvPr id="27" name="Slide Number Placeholder 26"/>
          <p:cNvSpPr>
            <a:spLocks noGrp="1"/>
          </p:cNvSpPr>
          <p:nvPr>
            <p:ph type="sldNum" sz="quarter" idx="12"/>
          </p:nvPr>
        </p:nvSpPr>
        <p:spPr/>
        <p:txBody>
          <a:bodyPr/>
          <a:lstStyle/>
          <a:p>
            <a:fld id="{6294C92D-0306-4E69-9CD3-20855E849650}" type="slidenum">
              <a:rPr kumimoji="0" lang="en-US" smtClean="0"/>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17FAA1D-E758-433E-8791-BA149C21D3A8}" type="datetime1">
              <a:rPr lang="en-US" smtClean="0"/>
              <a:t>3/21/2012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294C92D-0306-4E69-9CD3-20855E849650}" type="slidenum">
              <a:rPr kumimoji="0" lang="en-US" smtClean="0"/>
              <a:t>‹#›</a:t>
            </a:fld>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11DB7F6-2520-4BE0-B6A1-70A8ABDE7FF0}" type="datetime1">
              <a:rPr lang="en-US" smtClean="0"/>
              <a:t>3/21/2012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294C92D-0306-4E69-9CD3-20855E849650}" type="slidenum">
              <a:rPr kumimoji="0" lang="en-US" smtClean="0"/>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06B3B93-54F5-401E-B350-C18CDD485CDC}" type="datetime1">
              <a:rPr lang="en-US" smtClean="0"/>
              <a:t>3/21/2012</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294C92D-0306-4E69-9CD3-20855E849650}" type="slidenum">
              <a:rPr kumimoji="0" lang="en-US" smtClean="0"/>
              <a:t>‹#›</a:t>
            </a:fld>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F89A095-B77C-44A5-9070-4D32DB6EFC25}" type="datetime1">
              <a:rPr lang="en-US" smtClean="0"/>
              <a:t>3/21/2012</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6294C92D-0306-4E69-9CD3-20855E849650}" type="slidenum">
              <a:rPr kumimoji="0" lang="en-US" smtClean="0"/>
              <a:t>‹#›</a:t>
            </a:fld>
            <a:endParaRPr kumimoji="0"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57016FD9-EA7F-477A-8145-9DF1D1D3C6AC}" type="datetime1">
              <a:rPr lang="en-US" smtClean="0"/>
              <a:t>3/21/2012</a:t>
            </a:fld>
            <a:endParaRPr lang="en-US"/>
          </a:p>
        </p:txBody>
      </p:sp>
      <p:sp>
        <p:nvSpPr>
          <p:cNvPr id="8" name="Slide Number Placeholder 7"/>
          <p:cNvSpPr>
            <a:spLocks noGrp="1"/>
          </p:cNvSpPr>
          <p:nvPr>
            <p:ph type="sldNum" sz="quarter" idx="11"/>
          </p:nvPr>
        </p:nvSpPr>
        <p:spPr/>
        <p:txBody>
          <a:bodyPr/>
          <a:lstStyle/>
          <a:p>
            <a:fld id="{6294C92D-0306-4E69-9CD3-20855E849650}" type="slidenum">
              <a:rPr kumimoji="0" lang="en-US" smtClean="0"/>
              <a:t>‹#›</a:t>
            </a:fld>
            <a:endParaRPr kumimoji="0" lang="en-US"/>
          </a:p>
        </p:txBody>
      </p:sp>
      <p:sp>
        <p:nvSpPr>
          <p:cNvPr id="9" name="Footer Placeholder 8"/>
          <p:cNvSpPr>
            <a:spLocks noGrp="1"/>
          </p:cNvSpPr>
          <p:nvPr>
            <p:ph type="ftr" sz="quarter" idx="12"/>
          </p:nvPr>
        </p:nvSpPr>
        <p:spPr/>
        <p:txBody>
          <a:bodyPr/>
          <a:lstStyle/>
          <a:p>
            <a:endParaRPr kumimoji="0"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F6AF27-EDE2-46AD-801D-A9FD55D76AA0}" type="datetime1">
              <a:rPr lang="en-US" smtClean="0"/>
              <a:t>3/21/2012</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6294C92D-0306-4E69-9CD3-20855E849650}" type="slidenum">
              <a:rPr kumimoji="0" lang="en-US" smtClean="0"/>
              <a:t>‹#›</a:t>
            </a:fld>
            <a:endParaRPr kumimoji="0"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8A89A6E-AB29-41E7-ABA5-8E98F5B3D561}" type="datetime1">
              <a:rPr lang="en-US" smtClean="0"/>
              <a:t>3/21/2012</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a:xfrm>
            <a:off x="8156448" y="6422064"/>
            <a:ext cx="762000" cy="365125"/>
          </a:xfrm>
        </p:spPr>
        <p:txBody>
          <a:bodyPr/>
          <a:lstStyle/>
          <a:p>
            <a:fld id="{6294C92D-0306-4E69-9CD3-20855E849650}" type="slidenum">
              <a:rPr kumimoji="0" lang="en-US" smtClean="0"/>
              <a:t>‹#›</a:t>
            </a:fld>
            <a:endParaRPr kumimoji="0"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D10B316F-405D-4934-8CB4-D88A3B8B24E9}" type="datetime1">
              <a:rPr lang="en-US" smtClean="0"/>
              <a:t>3/21/2012</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294C92D-0306-4E69-9CD3-20855E849650}" type="slidenum">
              <a:rPr kumimoji="0" lang="en-US" smtClean="0"/>
              <a:t>‹#›</a:t>
            </a:fld>
            <a:endParaRPr kumimoji="0"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C9AB52-9713-45D3-A9BE-846FE6966A65}" type="datetime1">
              <a:rPr lang="en-US" smtClean="0"/>
              <a:t>3/21/2012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294C92D-0306-4E69-9CD3-20855E849650}" type="slidenum">
              <a:rPr kumimoji="0" lang="en-US" smtClean="0"/>
              <a:t>‹#›</a:t>
            </a:fld>
            <a:endParaRPr kumimoji="0"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72761F9-884E-4EAF-9A8D-DE441DEBAA3B}" type="datetime1">
              <a:rPr lang="en-US" smtClean="0"/>
              <a:t>3/21/2012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294C92D-0306-4E69-9CD3-20855E849650}" type="slidenum">
              <a:rPr kumimoji="0" lang="en-US" smtClean="0"/>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0"/>
          <a:tileRect/>
        </a:gradFill>
        <a:effectLst/>
      </p:bgPr>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pPr algn="r" eaLnBrk="1" latinLnBrk="0" hangingPunct="1"/>
            <a:fld id="{B91CE676-5DC3-43D1-949C-3F9F13C6565D}" type="datetime1">
              <a:rPr lang="en-US" smtClean="0"/>
              <a:t>3/21/2012</a:t>
            </a:fld>
            <a:endParaRPr lang="en-US" sz="1200">
              <a:solidFill>
                <a:schemeClr val="bg2">
                  <a:shade val="50000"/>
                </a:schemeClr>
              </a:solidFill>
            </a:endParaRPr>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kumimoji="0" lang="en-US" sz="1200">
              <a:solidFill>
                <a:schemeClr val="bg2">
                  <a:shade val="50000"/>
                </a:schemeClr>
              </a:solidFill>
              <a:effectLst/>
            </a:endParaRPr>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pPr algn="ctr" eaLnBrk="1" latinLnBrk="0" hangingPunct="1"/>
            <a:fld id="{6294C92D-0306-4E69-9CD3-20855E849650}" type="slidenum">
              <a:rPr kumimoji="0" lang="en-US" smtClean="0"/>
              <a:t>‹#›</a:t>
            </a:fld>
            <a:endParaRPr kumimoji="0" lang="en-US" sz="1200">
              <a:solidFill>
                <a:schemeClr val="bg2">
                  <a:shade val="50000"/>
                </a:schemeClr>
              </a:solidFill>
              <a:effectLst/>
            </a:endParaRPr>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pPr algn="r" eaLnBrk="1" latinLnBrk="0" hangingPunct="1"/>
            <a:fld id="{1718BEAB-3F70-4510-9451-AA17181709A7}" type="datetime1">
              <a:rPr lang="en-US" smtClean="0"/>
              <a:t>3/21/2012</a:t>
            </a:fld>
            <a:endParaRPr lang="en-US" sz="1200">
              <a:solidFill>
                <a:schemeClr val="bg2">
                  <a:shade val="50000"/>
                </a:schemeClr>
              </a:solidFill>
            </a:endParaRPr>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kumimoji="0" lang="en-US" sz="1200">
              <a:solidFill>
                <a:schemeClr val="bg2">
                  <a:shade val="50000"/>
                </a:schemeClr>
              </a:solidFill>
              <a:effectLst/>
            </a:endParaRPr>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pPr algn="ctr" eaLnBrk="1" latinLnBrk="0" hangingPunct="1"/>
            <a:fld id="{6294C92D-0306-4E69-9CD3-20855E849650}" type="slidenum">
              <a:rPr kumimoji="0" lang="en-US" smtClean="0"/>
              <a:t>‹#›</a:t>
            </a:fld>
            <a:endParaRPr kumimoji="0" lang="en-US" sz="1200">
              <a:solidFill>
                <a:schemeClr val="bg2">
                  <a:shade val="50000"/>
                </a:schemeClr>
              </a:solidFill>
              <a:effectLst/>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8.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9.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0.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3.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4.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5.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6.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7.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8.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9.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0.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2.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3.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4.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5.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6.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6.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hyperlink" Target="mailto:benjamin.yvernault@cpe.fr" TargetMode="External"/><Relationship Id="rId7" Type="http://schemas.openxmlformats.org/officeDocument/2006/relationships/hyperlink" Target="mailto:ms@ieee.org" TargetMode="External"/><Relationship Id="rId2" Type="http://schemas.openxmlformats.org/officeDocument/2006/relationships/hyperlink" Target="mailto:jean-baptiste.berger@cpe.fr" TargetMode="External"/><Relationship Id="rId1" Type="http://schemas.openxmlformats.org/officeDocument/2006/relationships/slideLayout" Target="../slideLayouts/slideLayout2.xml"/><Relationship Id="rId6" Type="http://schemas.openxmlformats.org/officeDocument/2006/relationships/hyperlink" Target="mailto:martin_styner@ieee.org" TargetMode="External"/><Relationship Id="rId5" Type="http://schemas.openxmlformats.org/officeDocument/2006/relationships/hyperlink" Target="mailto:cvachet@unc.edu" TargetMode="External"/><Relationship Id="rId4" Type="http://schemas.openxmlformats.org/officeDocument/2006/relationships/hyperlink" Target="mailto:yundiuu@gmail.com" TargetMode="External"/><Relationship Id="rId9"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FBEAC7"/>
            </a:gs>
            <a:gs pos="17999">
              <a:srgbClr val="FEE7F2"/>
            </a:gs>
            <a:gs pos="36000">
              <a:srgbClr val="FAC77D"/>
            </a:gs>
            <a:gs pos="61000">
              <a:srgbClr val="FBA97D"/>
            </a:gs>
            <a:gs pos="82001">
              <a:srgbClr val="FBD49C"/>
            </a:gs>
            <a:gs pos="100000">
              <a:srgbClr val="FEE7F2"/>
            </a:gs>
          </a:gsLst>
          <a:lin ang="130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743200"/>
            <a:ext cx="6858000" cy="2301240"/>
          </a:xfrm>
        </p:spPr>
        <p:txBody>
          <a:bodyPr/>
          <a:lstStyle/>
          <a:p>
            <a:r>
              <a:rPr lang="en-US" dirty="0" smtClean="0"/>
              <a:t>DTI Atlas fiber analyzer</a:t>
            </a:r>
            <a:br>
              <a:rPr lang="en-US" dirty="0" smtClean="0"/>
            </a:br>
            <a:r>
              <a:rPr lang="en-US" dirty="0" smtClean="0"/>
              <a:t>Tutorial</a:t>
            </a:r>
            <a:endParaRPr lang="en-US" dirty="0"/>
          </a:p>
        </p:txBody>
      </p:sp>
      <p:sp>
        <p:nvSpPr>
          <p:cNvPr id="4" name="Slide Number Placeholder 3"/>
          <p:cNvSpPr>
            <a:spLocks noGrp="1"/>
          </p:cNvSpPr>
          <p:nvPr>
            <p:ph type="sldNum" sz="quarter" idx="12"/>
          </p:nvPr>
        </p:nvSpPr>
        <p:spPr>
          <a:xfrm>
            <a:off x="8077200" y="6324600"/>
            <a:ext cx="762000" cy="365125"/>
          </a:xfrm>
        </p:spPr>
        <p:txBody>
          <a:bodyPr/>
          <a:lstStyle/>
          <a:p>
            <a:fld id="{83E6BD10-BA30-4FD5-80CE-343D9B1E962B}" type="slidenum">
              <a:rPr lang="en-US" smtClean="0"/>
              <a:t>1</a:t>
            </a:fld>
            <a:endParaRPr lang="en-US"/>
          </a:p>
        </p:txBody>
      </p:sp>
      <p:sp>
        <p:nvSpPr>
          <p:cNvPr id="3" name="TextBox 2"/>
          <p:cNvSpPr txBox="1"/>
          <p:nvPr/>
        </p:nvSpPr>
        <p:spPr>
          <a:xfrm>
            <a:off x="83024" y="5657165"/>
            <a:ext cx="3733800" cy="646331"/>
          </a:xfrm>
          <a:prstGeom prst="rect">
            <a:avLst/>
          </a:prstGeom>
          <a:noFill/>
        </p:spPr>
        <p:txBody>
          <a:bodyPr wrap="square" rtlCol="0">
            <a:spAutoFit/>
          </a:bodyPr>
          <a:lstStyle/>
          <a:p>
            <a:r>
              <a:rPr lang="en-US" dirty="0" smtClean="0">
                <a:solidFill>
                  <a:schemeClr val="accent6">
                    <a:lumMod val="75000"/>
                  </a:schemeClr>
                </a:solidFill>
              </a:rPr>
              <a:t>Berger Jean-Baptiste</a:t>
            </a:r>
          </a:p>
          <a:p>
            <a:r>
              <a:rPr lang="en-US" dirty="0" smtClean="0">
                <a:solidFill>
                  <a:schemeClr val="accent6">
                    <a:lumMod val="75000"/>
                  </a:schemeClr>
                </a:solidFill>
              </a:rPr>
              <a:t>jean-baptiste.berger@cpe.fr</a:t>
            </a:r>
            <a:endParaRPr lang="en-US" dirty="0">
              <a:solidFill>
                <a:schemeClr val="accent6">
                  <a:lumMod val="75000"/>
                </a:schemeClr>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6332" y="228600"/>
            <a:ext cx="1600200" cy="194971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1000" y="2275"/>
            <a:ext cx="2590799" cy="2288958"/>
          </a:xfrm>
          <a:prstGeom prst="rect">
            <a:avLst/>
          </a:prstGeom>
        </p:spPr>
      </p:pic>
    </p:spTree>
    <p:extLst>
      <p:ext uri="{BB962C8B-B14F-4D97-AF65-F5344CB8AC3E}">
        <p14:creationId xmlns:p14="http://schemas.microsoft.com/office/powerpoint/2010/main" val="4900692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4616" y="76200"/>
            <a:ext cx="7498080" cy="1143000"/>
          </a:xfrm>
        </p:spPr>
        <p:txBody>
          <a:bodyPr>
            <a:normAutofit/>
          </a:bodyPr>
          <a:lstStyle/>
          <a:p>
            <a:r>
              <a:rPr lang="en-US" dirty="0" smtClean="0"/>
              <a:t>Index</a:t>
            </a:r>
            <a:endParaRPr lang="en-US" dirty="0"/>
          </a:p>
        </p:txBody>
      </p:sp>
      <p:sp>
        <p:nvSpPr>
          <p:cNvPr id="5" name="TextBox 4"/>
          <p:cNvSpPr txBox="1"/>
          <p:nvPr/>
        </p:nvSpPr>
        <p:spPr>
          <a:xfrm>
            <a:off x="1073624" y="1676400"/>
            <a:ext cx="7869072" cy="4770537"/>
          </a:xfrm>
          <a:prstGeom prst="rect">
            <a:avLst/>
          </a:prstGeom>
          <a:noFill/>
        </p:spPr>
        <p:txBody>
          <a:bodyPr wrap="square" numCol="1" rtlCol="0">
            <a:spAutoFit/>
          </a:bodyPr>
          <a:lstStyle/>
          <a:p>
            <a:pPr algn="r"/>
            <a:r>
              <a:rPr lang="en-US" sz="1900" dirty="0" smtClean="0"/>
              <a:t>Introduction - - - - - - - - </a:t>
            </a:r>
            <a:r>
              <a:rPr lang="en-US" sz="1900" dirty="0"/>
              <a:t>- - - - - - - - - - - - - - - - - - - - - - - - - - - - - - - - - - - 3</a:t>
            </a:r>
          </a:p>
          <a:p>
            <a:pPr algn="r"/>
            <a:endParaRPr lang="en-US" sz="1900" dirty="0" smtClean="0"/>
          </a:p>
          <a:p>
            <a:pPr algn="r"/>
            <a:r>
              <a:rPr lang="en-US" sz="1900" dirty="0" smtClean="0"/>
              <a:t>Step1: Select your Data  - - - - - - - - - - - - - - - - - - - - - - - - - - - - - - - - - - - 6</a:t>
            </a:r>
          </a:p>
          <a:p>
            <a:pPr algn="r"/>
            <a:endParaRPr lang="en-US" sz="1900" dirty="0" smtClean="0"/>
          </a:p>
          <a:p>
            <a:pPr algn="r"/>
            <a:r>
              <a:rPr lang="en-US" sz="1900" dirty="0" smtClean="0"/>
              <a:t>Step 2 : Atlas Settings - - - - - - - - - - - - - - - - - - - - - - - - - - - - - - - - - - - - 13</a:t>
            </a:r>
            <a:endParaRPr lang="en-US" sz="1900" dirty="0"/>
          </a:p>
          <a:p>
            <a:pPr algn="r"/>
            <a:r>
              <a:rPr lang="en-US" sz="1900" dirty="0" smtClean="0"/>
              <a:t>	</a:t>
            </a:r>
          </a:p>
          <a:p>
            <a:pPr algn="r"/>
            <a:r>
              <a:rPr lang="en-US" sz="1900" dirty="0"/>
              <a:t> </a:t>
            </a:r>
            <a:r>
              <a:rPr lang="en-US" sz="1900" dirty="0" smtClean="0"/>
              <a:t>Step 3 : Analysis Settings - - - - - - - - - - - - </a:t>
            </a:r>
            <a:r>
              <a:rPr lang="en-US" sz="1900" dirty="0"/>
              <a:t>- - - - - - - - - - - - - - - - - - - - - </a:t>
            </a:r>
            <a:r>
              <a:rPr lang="en-US" sz="1900" dirty="0" smtClean="0"/>
              <a:t>- 20</a:t>
            </a:r>
            <a:endParaRPr lang="en-US" sz="1900" dirty="0"/>
          </a:p>
          <a:p>
            <a:pPr algn="r"/>
            <a:endParaRPr lang="en-US" sz="1900" dirty="0" smtClean="0"/>
          </a:p>
          <a:p>
            <a:pPr algn="r"/>
            <a:r>
              <a:rPr lang="en-US" sz="1900" dirty="0" smtClean="0"/>
              <a:t>Step 4 : Plot Window - - - - - - - - </a:t>
            </a:r>
            <a:r>
              <a:rPr lang="en-US" sz="1900" dirty="0"/>
              <a:t>- - </a:t>
            </a:r>
            <a:r>
              <a:rPr lang="en-US" sz="1900" dirty="0" smtClean="0"/>
              <a:t>- - - - - - - - </a:t>
            </a:r>
            <a:r>
              <a:rPr lang="en-US" sz="1900" dirty="0"/>
              <a:t>- - - - - - - - - - - - - - - - - - </a:t>
            </a:r>
            <a:r>
              <a:rPr lang="en-US" sz="1900" dirty="0" smtClean="0"/>
              <a:t>27</a:t>
            </a:r>
          </a:p>
          <a:p>
            <a:pPr algn="r"/>
            <a:endParaRPr lang="en-US" sz="1900" dirty="0" smtClean="0"/>
          </a:p>
          <a:p>
            <a:pPr algn="r"/>
            <a:r>
              <a:rPr lang="en-US" sz="1900" dirty="0" smtClean="0"/>
              <a:t>Additional Information - - - - - - - - - - - - - - - - - - - - - - - </a:t>
            </a:r>
            <a:r>
              <a:rPr lang="en-US" sz="1900" dirty="0"/>
              <a:t>- - - - - - - - - - - - </a:t>
            </a:r>
            <a:r>
              <a:rPr lang="en-US" sz="1900" dirty="0" smtClean="0"/>
              <a:t>35</a:t>
            </a:r>
          </a:p>
          <a:p>
            <a:pPr algn="r"/>
            <a:r>
              <a:rPr lang="en-US" sz="1900" dirty="0" smtClean="0"/>
              <a:t>Merging Statistic With Fiber Data - - - - - - - - - - - - - - - - - - - - - - 36</a:t>
            </a:r>
          </a:p>
          <a:p>
            <a:pPr algn="r"/>
            <a:r>
              <a:rPr lang="en-US" sz="1900" dirty="0" smtClean="0"/>
              <a:t>Output Hierarchy  - - - - - - - - - - - - - - - - - - - - - - - - - - - - - - - - 40</a:t>
            </a:r>
          </a:p>
          <a:p>
            <a:pPr algn="r"/>
            <a:r>
              <a:rPr lang="en-US" sz="1900" dirty="0" smtClean="0"/>
              <a:t>Automated Required Information Filling  - - - - - - - - - - - - - - - - - 42</a:t>
            </a:r>
          </a:p>
          <a:p>
            <a:pPr algn="r"/>
            <a:endParaRPr lang="en-US" sz="1900" dirty="0" smtClean="0"/>
          </a:p>
          <a:p>
            <a:pPr algn="r"/>
            <a:r>
              <a:rPr lang="en-US" sz="1900" dirty="0" smtClean="0"/>
              <a:t>Contributors  - - - - - - - - - - - - - - - - - - - - - - - - - - - - - - - - - - - - - - - - - 46 </a:t>
            </a:r>
            <a:endParaRPr lang="en-US" sz="1900" dirty="0"/>
          </a:p>
        </p:txBody>
      </p:sp>
      <p:sp>
        <p:nvSpPr>
          <p:cNvPr id="9" name="Slide Number Placeholder 8"/>
          <p:cNvSpPr>
            <a:spLocks noGrp="1"/>
          </p:cNvSpPr>
          <p:nvPr>
            <p:ph type="sldNum" sz="quarter" idx="12"/>
          </p:nvPr>
        </p:nvSpPr>
        <p:spPr/>
        <p:txBody>
          <a:bodyPr/>
          <a:lstStyle/>
          <a:p>
            <a:fld id="{83E6BD10-BA30-4FD5-80CE-343D9B1E962B}" type="slidenum">
              <a:rPr lang="en-US" smtClean="0"/>
              <a:t>2</a:t>
            </a:fld>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Tree>
    <p:extLst>
      <p:ext uri="{BB962C8B-B14F-4D97-AF65-F5344CB8AC3E}">
        <p14:creationId xmlns:p14="http://schemas.microsoft.com/office/powerpoint/2010/main" val="11943006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0800" y="2743200"/>
            <a:ext cx="7406640" cy="935502"/>
          </a:xfrm>
        </p:spPr>
        <p:txBody>
          <a:bodyPr>
            <a:noAutofit/>
          </a:bodyPr>
          <a:lstStyle/>
          <a:p>
            <a:r>
              <a:rPr lang="en-US" sz="6600" dirty="0" smtClean="0"/>
              <a:t>Introduction</a:t>
            </a:r>
            <a:endParaRPr lang="en-US" sz="66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3" name="Slide Number Placeholder 2"/>
          <p:cNvSpPr>
            <a:spLocks noGrp="1"/>
          </p:cNvSpPr>
          <p:nvPr>
            <p:ph type="sldNum" sz="quarter" idx="12"/>
          </p:nvPr>
        </p:nvSpPr>
        <p:spPr/>
        <p:txBody>
          <a:bodyPr/>
          <a:lstStyle/>
          <a:p>
            <a:fld id="{6294C92D-0306-4E69-9CD3-20855E849650}" type="slidenum">
              <a:rPr kumimoji="0" lang="en-US" smtClean="0"/>
              <a:t>3</a:t>
            </a:fld>
            <a:endParaRPr kumimoji="0" lang="en-US"/>
          </a:p>
        </p:txBody>
      </p:sp>
    </p:spTree>
    <p:extLst>
      <p:ext uri="{BB962C8B-B14F-4D97-AF65-F5344CB8AC3E}">
        <p14:creationId xmlns:p14="http://schemas.microsoft.com/office/powerpoint/2010/main" val="1489586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3" name="TextBox 2"/>
          <p:cNvSpPr txBox="1"/>
          <p:nvPr/>
        </p:nvSpPr>
        <p:spPr>
          <a:xfrm>
            <a:off x="1447800" y="1905000"/>
            <a:ext cx="7162800" cy="3816429"/>
          </a:xfrm>
          <a:prstGeom prst="rect">
            <a:avLst/>
          </a:prstGeom>
          <a:noFill/>
        </p:spPr>
        <p:txBody>
          <a:bodyPr wrap="square" rtlCol="0">
            <a:spAutoFit/>
          </a:bodyPr>
          <a:lstStyle/>
          <a:p>
            <a:endParaRPr lang="en-US" sz="2000" dirty="0" smtClean="0"/>
          </a:p>
          <a:p>
            <a:pPr marL="285750" indent="-285750">
              <a:buFont typeface="Arial" pitchFamily="34" charset="0"/>
              <a:buChar char="•"/>
            </a:pPr>
            <a:r>
              <a:rPr lang="en-US" sz="2000" dirty="0" smtClean="0"/>
              <a:t>Statistical analysis of fibers for different cases</a:t>
            </a:r>
          </a:p>
          <a:p>
            <a:pPr marL="285750" indent="-285750">
              <a:buFont typeface="Arial" pitchFamily="34" charset="0"/>
              <a:buChar char="•"/>
            </a:pPr>
            <a:endParaRPr lang="en-US" sz="2000" dirty="0" smtClean="0"/>
          </a:p>
          <a:p>
            <a:pPr marL="285750" indent="-285750">
              <a:buFont typeface="Arial" pitchFamily="34" charset="0"/>
              <a:buChar char="•"/>
            </a:pPr>
            <a:endParaRPr lang="en-US" sz="2000" dirty="0" smtClean="0"/>
          </a:p>
          <a:p>
            <a:pPr marL="285750" indent="-285750">
              <a:buFont typeface="Arial" pitchFamily="34" charset="0"/>
              <a:buChar char="•"/>
            </a:pPr>
            <a:r>
              <a:rPr lang="en-US" sz="2000" dirty="0" smtClean="0"/>
              <a:t>Visualization of those statistics </a:t>
            </a:r>
          </a:p>
          <a:p>
            <a:pPr marL="285750" indent="-285750">
              <a:buFont typeface="Arial" pitchFamily="34" charset="0"/>
              <a:buChar char="•"/>
            </a:pPr>
            <a:endParaRPr lang="en-US" sz="2000" dirty="0" smtClean="0"/>
          </a:p>
          <a:p>
            <a:pPr marL="285750" indent="-285750">
              <a:buFont typeface="Arial" pitchFamily="34" charset="0"/>
              <a:buChar char="•"/>
            </a:pPr>
            <a:endParaRPr lang="en-US" sz="2000" dirty="0" smtClean="0"/>
          </a:p>
          <a:p>
            <a:pPr marL="285750" indent="-285750">
              <a:buFont typeface="Arial" pitchFamily="34" charset="0"/>
              <a:buChar char="•"/>
            </a:pPr>
            <a:r>
              <a:rPr lang="en-US" sz="2000" dirty="0" smtClean="0"/>
              <a:t>After statisticians processing, merging of statistics with fibers</a:t>
            </a:r>
          </a:p>
          <a:p>
            <a:pPr marL="285750" indent="-285750">
              <a:buFont typeface="Arial" pitchFamily="34" charset="0"/>
              <a:buChar char="•"/>
            </a:pPr>
            <a:endParaRPr lang="en-US" sz="2000" dirty="0"/>
          </a:p>
          <a:p>
            <a:pPr marL="285750" indent="-285750">
              <a:buFont typeface="Arial" pitchFamily="34" charset="0"/>
              <a:buChar char="•"/>
            </a:pPr>
            <a:endParaRPr lang="en-US" sz="2000" dirty="0" smtClean="0"/>
          </a:p>
          <a:p>
            <a:pPr marL="285750" indent="-285750">
              <a:buFont typeface="Arial" pitchFamily="34" charset="0"/>
              <a:buChar char="•"/>
            </a:pPr>
            <a:r>
              <a:rPr lang="en-US" sz="2000" dirty="0" smtClean="0"/>
              <a:t>Visualization on Slicer</a:t>
            </a:r>
          </a:p>
          <a:p>
            <a:pPr marL="285750" indent="-285750">
              <a:buFont typeface="Arial" pitchFamily="34" charset="0"/>
              <a:buChar char="•"/>
            </a:pPr>
            <a:endParaRPr lang="en-US" dirty="0"/>
          </a:p>
        </p:txBody>
      </p:sp>
      <p:sp>
        <p:nvSpPr>
          <p:cNvPr id="6" name="Title 1"/>
          <p:cNvSpPr>
            <a:spLocks noGrp="1"/>
          </p:cNvSpPr>
          <p:nvPr>
            <p:ph type="ctrTitle"/>
          </p:nvPr>
        </p:nvSpPr>
        <p:spPr>
          <a:xfrm>
            <a:off x="1295400" y="12510"/>
            <a:ext cx="7406640" cy="935502"/>
          </a:xfrm>
        </p:spPr>
        <p:txBody>
          <a:bodyPr>
            <a:normAutofit/>
          </a:bodyPr>
          <a:lstStyle/>
          <a:p>
            <a:r>
              <a:rPr lang="en-US" dirty="0" smtClean="0"/>
              <a:t>Introduction</a:t>
            </a:r>
            <a:endParaRPr lang="en-US" dirty="0"/>
          </a:p>
        </p:txBody>
      </p:sp>
      <p:sp>
        <p:nvSpPr>
          <p:cNvPr id="7" name="TextBox 6"/>
          <p:cNvSpPr txBox="1"/>
          <p:nvPr/>
        </p:nvSpPr>
        <p:spPr>
          <a:xfrm>
            <a:off x="1752600" y="830238"/>
            <a:ext cx="3276600" cy="461665"/>
          </a:xfrm>
          <a:prstGeom prst="rect">
            <a:avLst/>
          </a:prstGeom>
          <a:noFill/>
        </p:spPr>
        <p:txBody>
          <a:bodyPr wrap="square" rtlCol="0">
            <a:spAutoFit/>
          </a:bodyPr>
          <a:lstStyle/>
          <a:p>
            <a:r>
              <a:rPr lang="en-US" sz="2400" dirty="0" smtClean="0">
                <a:solidFill>
                  <a:schemeClr val="accent5">
                    <a:lumMod val="50000"/>
                  </a:schemeClr>
                </a:solidFill>
                <a:effectLst>
                  <a:outerShdw blurRad="38100" dist="38100" dir="2700000" algn="tl">
                    <a:srgbClr val="000000">
                      <a:alpha val="43137"/>
                    </a:srgbClr>
                  </a:outerShdw>
                </a:effectLst>
              </a:rPr>
              <a:t>Main Goals</a:t>
            </a:r>
            <a:endParaRPr lang="en-US" sz="2400" dirty="0">
              <a:solidFill>
                <a:schemeClr val="accent5">
                  <a:lumMod val="50000"/>
                </a:schemeClr>
              </a:solidFill>
              <a:effectLst>
                <a:outerShdw blurRad="38100" dist="38100" dir="2700000" algn="tl">
                  <a:srgbClr val="000000">
                    <a:alpha val="43137"/>
                  </a:srgbClr>
                </a:outerShdw>
              </a:effectLst>
            </a:endParaRPr>
          </a:p>
        </p:txBody>
      </p:sp>
      <p:sp>
        <p:nvSpPr>
          <p:cNvPr id="8" name="Slide Number Placeholder 7"/>
          <p:cNvSpPr>
            <a:spLocks noGrp="1"/>
          </p:cNvSpPr>
          <p:nvPr>
            <p:ph type="sldNum" sz="quarter" idx="12"/>
          </p:nvPr>
        </p:nvSpPr>
        <p:spPr/>
        <p:txBody>
          <a:bodyPr/>
          <a:lstStyle/>
          <a:p>
            <a:fld id="{6294C92D-0306-4E69-9CD3-20855E849650}" type="slidenum">
              <a:rPr kumimoji="0" lang="en-US" smtClean="0"/>
              <a:t>4</a:t>
            </a:fld>
            <a:endParaRPr kumimoji="0" lang="en-US"/>
          </a:p>
        </p:txBody>
      </p:sp>
    </p:spTree>
    <p:extLst>
      <p:ext uri="{BB962C8B-B14F-4D97-AF65-F5344CB8AC3E}">
        <p14:creationId xmlns:p14="http://schemas.microsoft.com/office/powerpoint/2010/main" val="1489586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6" name="Title 1"/>
          <p:cNvSpPr>
            <a:spLocks noGrp="1"/>
          </p:cNvSpPr>
          <p:nvPr>
            <p:ph type="ctrTitle"/>
          </p:nvPr>
        </p:nvSpPr>
        <p:spPr>
          <a:xfrm>
            <a:off x="1295400" y="12510"/>
            <a:ext cx="7406640" cy="935502"/>
          </a:xfrm>
        </p:spPr>
        <p:txBody>
          <a:bodyPr>
            <a:normAutofit/>
          </a:bodyPr>
          <a:lstStyle/>
          <a:p>
            <a:r>
              <a:rPr lang="en-US" dirty="0" smtClean="0"/>
              <a:t>Introduction</a:t>
            </a:r>
            <a:endParaRPr lang="en-US" dirty="0"/>
          </a:p>
        </p:txBody>
      </p:sp>
      <p:sp>
        <p:nvSpPr>
          <p:cNvPr id="7" name="TextBox 6"/>
          <p:cNvSpPr txBox="1"/>
          <p:nvPr/>
        </p:nvSpPr>
        <p:spPr>
          <a:xfrm>
            <a:off x="1752600" y="830238"/>
            <a:ext cx="3276600" cy="461665"/>
          </a:xfrm>
          <a:prstGeom prst="rect">
            <a:avLst/>
          </a:prstGeom>
          <a:noFill/>
        </p:spPr>
        <p:txBody>
          <a:bodyPr wrap="square" rtlCol="0">
            <a:spAutoFit/>
          </a:bodyPr>
          <a:lstStyle/>
          <a:p>
            <a:r>
              <a:rPr lang="en-US" sz="2400" dirty="0" smtClean="0">
                <a:solidFill>
                  <a:schemeClr val="accent5">
                    <a:lumMod val="50000"/>
                  </a:schemeClr>
                </a:solidFill>
                <a:effectLst>
                  <a:outerShdw blurRad="38100" dist="38100" dir="2700000" algn="tl">
                    <a:srgbClr val="000000">
                      <a:alpha val="43137"/>
                    </a:srgbClr>
                  </a:outerShdw>
                </a:effectLst>
              </a:rPr>
              <a:t>Pipeline</a:t>
            </a:r>
            <a:endParaRPr lang="en-US" sz="2400" dirty="0">
              <a:solidFill>
                <a:schemeClr val="accent5">
                  <a:lumMod val="50000"/>
                </a:schemeClr>
              </a:solidFill>
              <a:effectLst>
                <a:outerShdw blurRad="38100" dist="38100" dir="2700000" algn="tl">
                  <a:srgbClr val="000000">
                    <a:alpha val="43137"/>
                  </a:srgbClr>
                </a:outerShdw>
              </a:effectLst>
            </a:endParaRPr>
          </a:p>
        </p:txBody>
      </p:sp>
      <p:sp>
        <p:nvSpPr>
          <p:cNvPr id="8" name="Slide Number Placeholder 7"/>
          <p:cNvSpPr>
            <a:spLocks noGrp="1"/>
          </p:cNvSpPr>
          <p:nvPr>
            <p:ph type="sldNum" sz="quarter" idx="12"/>
          </p:nvPr>
        </p:nvSpPr>
        <p:spPr/>
        <p:txBody>
          <a:bodyPr/>
          <a:lstStyle/>
          <a:p>
            <a:fld id="{6294C92D-0306-4E69-9CD3-20855E849650}" type="slidenum">
              <a:rPr kumimoji="0" lang="en-US" smtClean="0"/>
              <a:t>5</a:t>
            </a:fld>
            <a:endParaRPr kumimoji="0" lang="en-US"/>
          </a:p>
        </p:txBody>
      </p:sp>
      <p:graphicFrame>
        <p:nvGraphicFramePr>
          <p:cNvPr id="2" name="Diagram 1"/>
          <p:cNvGraphicFramePr/>
          <p:nvPr>
            <p:extLst>
              <p:ext uri="{D42A27DB-BD31-4B8C-83A1-F6EECF244321}">
                <p14:modId xmlns:p14="http://schemas.microsoft.com/office/powerpoint/2010/main" val="4184066876"/>
              </p:ext>
            </p:extLst>
          </p:nvPr>
        </p:nvGraphicFramePr>
        <p:xfrm>
          <a:off x="1562100" y="1752600"/>
          <a:ext cx="6934200" cy="446516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83851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429000"/>
            <a:ext cx="7406640" cy="935502"/>
          </a:xfrm>
        </p:spPr>
        <p:txBody>
          <a:bodyPr>
            <a:noAutofit/>
          </a:bodyPr>
          <a:lstStyle/>
          <a:p>
            <a:r>
              <a:rPr lang="en-US" sz="6600" dirty="0" smtClean="0"/>
              <a:t>Step 1 : Select your</a:t>
            </a:r>
            <a:br>
              <a:rPr lang="en-US" sz="6600" dirty="0" smtClean="0"/>
            </a:br>
            <a:r>
              <a:rPr lang="en-US" sz="6600" dirty="0"/>
              <a:t>	</a:t>
            </a:r>
            <a:r>
              <a:rPr lang="en-US" sz="6600" dirty="0" smtClean="0"/>
              <a:t>        Data</a:t>
            </a:r>
            <a:endParaRPr lang="en-US" sz="66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6" name="Slide Number Placeholder 5"/>
          <p:cNvSpPr>
            <a:spLocks noGrp="1"/>
          </p:cNvSpPr>
          <p:nvPr>
            <p:ph type="sldNum" sz="quarter" idx="12"/>
          </p:nvPr>
        </p:nvSpPr>
        <p:spPr/>
        <p:txBody>
          <a:bodyPr/>
          <a:lstStyle/>
          <a:p>
            <a:fld id="{6294C92D-0306-4E69-9CD3-20855E849650}" type="slidenum">
              <a:rPr kumimoji="0" lang="en-US" smtClean="0"/>
              <a:t>6</a:t>
            </a:fld>
            <a:endParaRPr kumimoji="0" lang="en-US"/>
          </a:p>
        </p:txBody>
      </p:sp>
    </p:spTree>
    <p:extLst>
      <p:ext uri="{BB962C8B-B14F-4D97-AF65-F5344CB8AC3E}">
        <p14:creationId xmlns:p14="http://schemas.microsoft.com/office/powerpoint/2010/main" val="4006936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12510"/>
            <a:ext cx="7406640" cy="935502"/>
          </a:xfrm>
        </p:spPr>
        <p:txBody>
          <a:bodyPr>
            <a:normAutofit/>
          </a:bodyPr>
          <a:lstStyle/>
          <a:p>
            <a:r>
              <a:rPr lang="en-US" dirty="0" smtClean="0"/>
              <a:t>Select your Data</a:t>
            </a:r>
            <a:endParaRPr lang="en-US"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6" name="Slide Number Placeholder 5"/>
          <p:cNvSpPr>
            <a:spLocks noGrp="1"/>
          </p:cNvSpPr>
          <p:nvPr>
            <p:ph type="sldNum" sz="quarter" idx="12"/>
          </p:nvPr>
        </p:nvSpPr>
        <p:spPr/>
        <p:txBody>
          <a:bodyPr/>
          <a:lstStyle/>
          <a:p>
            <a:fld id="{6294C92D-0306-4E69-9CD3-20855E849650}" type="slidenum">
              <a:rPr kumimoji="0" lang="en-US" smtClean="0"/>
              <a:t>7</a:t>
            </a:fld>
            <a:endParaRPr kumimoji="0" lang="en-US"/>
          </a:p>
        </p:txBody>
      </p:sp>
      <p:sp>
        <p:nvSpPr>
          <p:cNvPr id="10" name="TextBox 9"/>
          <p:cNvSpPr txBox="1"/>
          <p:nvPr/>
        </p:nvSpPr>
        <p:spPr>
          <a:xfrm>
            <a:off x="1524000" y="1643676"/>
            <a:ext cx="6629400" cy="3785652"/>
          </a:xfrm>
          <a:prstGeom prst="rect">
            <a:avLst/>
          </a:prstGeom>
          <a:noFill/>
        </p:spPr>
        <p:txBody>
          <a:bodyPr wrap="square" rtlCol="0">
            <a:spAutoFit/>
          </a:bodyPr>
          <a:lstStyle/>
          <a:p>
            <a:pPr marL="285750" indent="-285750">
              <a:buFont typeface="Arial" pitchFamily="34" charset="0"/>
              <a:buChar char="•"/>
            </a:pPr>
            <a:r>
              <a:rPr lang="en-US" sz="2000" dirty="0" smtClean="0"/>
              <a:t>In this step, you will specify the data which you want to analyze</a:t>
            </a:r>
          </a:p>
          <a:p>
            <a:pPr marL="285750" indent="-285750">
              <a:buFont typeface="Arial" pitchFamily="34" charset="0"/>
              <a:buChar char="•"/>
            </a:pPr>
            <a:endParaRPr lang="en-US" sz="2000" dirty="0" smtClean="0"/>
          </a:p>
          <a:p>
            <a:pPr marL="285750" indent="-285750">
              <a:buFont typeface="Arial" pitchFamily="34" charset="0"/>
              <a:buChar char="•"/>
            </a:pPr>
            <a:endParaRPr lang="en-US" sz="2000" dirty="0"/>
          </a:p>
          <a:p>
            <a:pPr marL="285750" indent="-285750">
              <a:buFont typeface="Arial" pitchFamily="34" charset="0"/>
              <a:buChar char="•"/>
            </a:pPr>
            <a:endParaRPr lang="en-US" sz="2000" dirty="0"/>
          </a:p>
          <a:p>
            <a:pPr marL="285750" indent="-285750">
              <a:buFont typeface="Arial" pitchFamily="34" charset="0"/>
              <a:buChar char="•"/>
            </a:pPr>
            <a:r>
              <a:rPr lang="en-US" sz="2000" dirty="0" smtClean="0"/>
              <a:t>Basically, you will specify a .NRRD file and optionally a Deformation Field</a:t>
            </a:r>
          </a:p>
          <a:p>
            <a:pPr marL="285750" indent="-285750">
              <a:buFont typeface="Arial" pitchFamily="34" charset="0"/>
              <a:buChar char="•"/>
            </a:pPr>
            <a:endParaRPr lang="en-US" sz="2000" dirty="0" smtClean="0"/>
          </a:p>
          <a:p>
            <a:pPr marL="285750" indent="-285750">
              <a:buFont typeface="Arial" pitchFamily="34" charset="0"/>
              <a:buChar char="•"/>
            </a:pPr>
            <a:endParaRPr lang="en-US" sz="2000" dirty="0"/>
          </a:p>
          <a:p>
            <a:pPr marL="285750" indent="-285750">
              <a:buFont typeface="Arial" pitchFamily="34" charset="0"/>
              <a:buChar char="•"/>
            </a:pPr>
            <a:endParaRPr lang="en-US" sz="2000" dirty="0"/>
          </a:p>
          <a:p>
            <a:pPr marL="285750" indent="-285750">
              <a:buFont typeface="Arial" pitchFamily="34" charset="0"/>
              <a:buChar char="•"/>
            </a:pPr>
            <a:r>
              <a:rPr lang="en-US" sz="2000" dirty="0" smtClean="0"/>
              <a:t>From those files, information will be mapped with an Atlas Fiber</a:t>
            </a:r>
          </a:p>
        </p:txBody>
      </p:sp>
    </p:spTree>
    <p:extLst>
      <p:ext uri="{BB962C8B-B14F-4D97-AF65-F5344CB8AC3E}">
        <p14:creationId xmlns:p14="http://schemas.microsoft.com/office/powerpoint/2010/main" val="3664066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12510"/>
            <a:ext cx="7406640" cy="935502"/>
          </a:xfrm>
        </p:spPr>
        <p:txBody>
          <a:bodyPr>
            <a:normAutofit/>
          </a:bodyPr>
          <a:lstStyle/>
          <a:p>
            <a:r>
              <a:rPr lang="en-US" dirty="0" smtClean="0"/>
              <a:t>Select your Data</a:t>
            </a:r>
            <a:endParaRPr lang="en-US"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6" name="Slide Number Placeholder 5"/>
          <p:cNvSpPr>
            <a:spLocks noGrp="1"/>
          </p:cNvSpPr>
          <p:nvPr>
            <p:ph type="sldNum" sz="quarter" idx="12"/>
          </p:nvPr>
        </p:nvSpPr>
        <p:spPr/>
        <p:txBody>
          <a:bodyPr/>
          <a:lstStyle/>
          <a:p>
            <a:fld id="{6294C92D-0306-4E69-9CD3-20855E849650}" type="slidenum">
              <a:rPr kumimoji="0" lang="en-US" smtClean="0"/>
              <a:t>8</a:t>
            </a:fld>
            <a:endParaRPr kumimoji="0" lang="en-US"/>
          </a:p>
        </p:txBody>
      </p:sp>
      <p:sp>
        <p:nvSpPr>
          <p:cNvPr id="10" name="TextBox 9"/>
          <p:cNvSpPr txBox="1"/>
          <p:nvPr/>
        </p:nvSpPr>
        <p:spPr>
          <a:xfrm>
            <a:off x="1371600" y="1950387"/>
            <a:ext cx="7162800" cy="3447098"/>
          </a:xfrm>
          <a:prstGeom prst="rect">
            <a:avLst/>
          </a:prstGeom>
          <a:noFill/>
        </p:spPr>
        <p:txBody>
          <a:bodyPr wrap="square" rtlCol="0">
            <a:spAutoFit/>
          </a:bodyPr>
          <a:lstStyle/>
          <a:p>
            <a:r>
              <a:rPr lang="en-US" sz="2000" dirty="0" smtClean="0"/>
              <a:t>There are 2 different ways to select relevant data :</a:t>
            </a:r>
          </a:p>
          <a:p>
            <a:pPr marL="742950" lvl="1" indent="-285750">
              <a:buFont typeface="Wingdings" pitchFamily="2" charset="2"/>
              <a:buChar char="Ø"/>
            </a:pPr>
            <a:endParaRPr lang="en-US" sz="2000" dirty="0" smtClean="0"/>
          </a:p>
          <a:p>
            <a:pPr marL="742950" lvl="1" indent="-285750">
              <a:buFont typeface="Wingdings" pitchFamily="2" charset="2"/>
              <a:buChar char="Ø"/>
            </a:pPr>
            <a:endParaRPr lang="en-US" sz="2000" dirty="0"/>
          </a:p>
          <a:p>
            <a:pPr marL="742950" lvl="1" indent="-285750">
              <a:buFont typeface="Wingdings" pitchFamily="2" charset="2"/>
              <a:buChar char="Ø"/>
            </a:pPr>
            <a:r>
              <a:rPr lang="en-US" sz="2000" dirty="0" smtClean="0"/>
              <a:t>Manually thanks to this tools help</a:t>
            </a:r>
          </a:p>
          <a:p>
            <a:pPr marL="742950" lvl="1" indent="-285750">
              <a:buFont typeface="Wingdings" pitchFamily="2" charset="2"/>
              <a:buChar char="Ø"/>
            </a:pPr>
            <a:endParaRPr lang="en-US" sz="2000" dirty="0" smtClean="0"/>
          </a:p>
          <a:p>
            <a:pPr marL="742950" lvl="1" indent="-285750">
              <a:buFont typeface="Wingdings" pitchFamily="2" charset="2"/>
              <a:buChar char="Ø"/>
            </a:pPr>
            <a:endParaRPr lang="en-US" sz="2000" dirty="0"/>
          </a:p>
          <a:p>
            <a:pPr marL="742950" lvl="1" indent="-285750">
              <a:buFont typeface="Wingdings" pitchFamily="2" charset="2"/>
              <a:buChar char="Ø"/>
            </a:pPr>
            <a:r>
              <a:rPr lang="en-US" sz="2000" dirty="0" smtClean="0"/>
              <a:t>Automatically by opening a data file through the file menu on the top of the window – For more information see “Automated required filling information” beginning at slide 36</a:t>
            </a:r>
          </a:p>
          <a:p>
            <a:endParaRPr lang="en-US" dirty="0" smtClean="0"/>
          </a:p>
        </p:txBody>
      </p:sp>
    </p:spTree>
    <p:extLst>
      <p:ext uri="{BB962C8B-B14F-4D97-AF65-F5344CB8AC3E}">
        <p14:creationId xmlns:p14="http://schemas.microsoft.com/office/powerpoint/2010/main" val="2174797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12510"/>
            <a:ext cx="7406640" cy="935502"/>
          </a:xfrm>
        </p:spPr>
        <p:txBody>
          <a:bodyPr>
            <a:normAutofit/>
          </a:bodyPr>
          <a:lstStyle/>
          <a:p>
            <a:r>
              <a:rPr lang="en-US" dirty="0" smtClean="0"/>
              <a:t>Select your Data</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4399" y="1957357"/>
            <a:ext cx="4181475" cy="3809999"/>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1295400" y="1600200"/>
            <a:ext cx="3429000" cy="4524315"/>
          </a:xfrm>
          <a:prstGeom prst="rect">
            <a:avLst/>
          </a:prstGeom>
          <a:noFill/>
        </p:spPr>
        <p:txBody>
          <a:bodyPr wrap="square" rtlCol="0">
            <a:spAutoFit/>
          </a:bodyPr>
          <a:lstStyle/>
          <a:p>
            <a:r>
              <a:rPr lang="en-US" dirty="0" smtClean="0">
                <a:solidFill>
                  <a:srgbClr val="FF0000"/>
                </a:solidFill>
              </a:rPr>
              <a:t>1- </a:t>
            </a:r>
            <a:r>
              <a:rPr lang="en-US" dirty="0" smtClean="0"/>
              <a:t>Load an existing .</a:t>
            </a:r>
            <a:r>
              <a:rPr lang="en-US" dirty="0" err="1" smtClean="0"/>
              <a:t>csv</a:t>
            </a:r>
            <a:r>
              <a:rPr lang="en-US" dirty="0" smtClean="0"/>
              <a:t> file using the browser “…” button</a:t>
            </a:r>
          </a:p>
          <a:p>
            <a:endParaRPr lang="en-US" dirty="0">
              <a:solidFill>
                <a:srgbClr val="FF0000"/>
              </a:solidFill>
            </a:endParaRPr>
          </a:p>
          <a:p>
            <a:r>
              <a:rPr lang="en-US" dirty="0" smtClean="0"/>
              <a:t>Or</a:t>
            </a:r>
            <a:endParaRPr lang="en-US" dirty="0"/>
          </a:p>
          <a:p>
            <a:endParaRPr lang="en-US" dirty="0">
              <a:solidFill>
                <a:srgbClr val="FF0000"/>
              </a:solidFill>
            </a:endParaRPr>
          </a:p>
          <a:p>
            <a:r>
              <a:rPr lang="en-US" dirty="0" smtClean="0">
                <a:solidFill>
                  <a:srgbClr val="0070C0"/>
                </a:solidFill>
              </a:rPr>
              <a:t>2- </a:t>
            </a:r>
            <a:r>
              <a:rPr lang="en-US" dirty="0" smtClean="0"/>
              <a:t>Create a new empty table by choosing the number of row and column</a:t>
            </a:r>
            <a:endParaRPr lang="en-US" dirty="0">
              <a:solidFill>
                <a:srgbClr val="0070C0"/>
              </a:solidFill>
            </a:endParaRPr>
          </a:p>
          <a:p>
            <a:endParaRPr lang="en-US" dirty="0">
              <a:solidFill>
                <a:srgbClr val="0070C0"/>
              </a:solidFill>
            </a:endParaRPr>
          </a:p>
          <a:p>
            <a:r>
              <a:rPr lang="en-US" dirty="0" smtClean="0">
                <a:solidFill>
                  <a:srgbClr val="00B050"/>
                </a:solidFill>
              </a:rPr>
              <a:t>3- </a:t>
            </a:r>
            <a:r>
              <a:rPr lang="en-US" dirty="0" smtClean="0"/>
              <a:t>Modify the current .</a:t>
            </a:r>
            <a:r>
              <a:rPr lang="en-US" dirty="0" err="1" smtClean="0"/>
              <a:t>csv</a:t>
            </a:r>
            <a:r>
              <a:rPr lang="en-US" dirty="0" smtClean="0"/>
              <a:t> file</a:t>
            </a:r>
          </a:p>
          <a:p>
            <a:r>
              <a:rPr lang="en-US" dirty="0" smtClean="0"/>
              <a:t>You can add a row or a column for the next Id.  Or delete a selected row or a selected column </a:t>
            </a:r>
          </a:p>
          <a:p>
            <a:endParaRPr lang="en-US" dirty="0">
              <a:solidFill>
                <a:srgbClr val="0070C0"/>
              </a:solidFill>
            </a:endParaRPr>
          </a:p>
          <a:p>
            <a:r>
              <a:rPr lang="en-US" dirty="0" smtClean="0">
                <a:solidFill>
                  <a:srgbClr val="7030A0"/>
                </a:solidFill>
              </a:rPr>
              <a:t>4- </a:t>
            </a:r>
            <a:r>
              <a:rPr lang="en-US" dirty="0" smtClean="0"/>
              <a:t>Finally Save or Delete the current table</a:t>
            </a:r>
            <a:endParaRPr lang="en-US" dirty="0" smtClean="0">
              <a:solidFill>
                <a:srgbClr val="7030A0"/>
              </a:solidFill>
            </a:endParaRPr>
          </a:p>
        </p:txBody>
      </p:sp>
      <p:sp>
        <p:nvSpPr>
          <p:cNvPr id="3" name="TextBox 2"/>
          <p:cNvSpPr txBox="1"/>
          <p:nvPr/>
        </p:nvSpPr>
        <p:spPr>
          <a:xfrm>
            <a:off x="1752600" y="830238"/>
            <a:ext cx="3276600" cy="461665"/>
          </a:xfrm>
          <a:prstGeom prst="rect">
            <a:avLst/>
          </a:prstGeom>
          <a:noFill/>
        </p:spPr>
        <p:txBody>
          <a:bodyPr wrap="square" rtlCol="0">
            <a:spAutoFit/>
          </a:bodyPr>
          <a:lstStyle/>
          <a:p>
            <a:r>
              <a:rPr lang="en-US" sz="2400" dirty="0" smtClean="0">
                <a:solidFill>
                  <a:schemeClr val="accent5">
                    <a:lumMod val="50000"/>
                  </a:schemeClr>
                </a:solidFill>
                <a:effectLst>
                  <a:outerShdw blurRad="38100" dist="38100" dir="2700000" algn="tl">
                    <a:srgbClr val="000000">
                      <a:alpha val="43137"/>
                    </a:srgbClr>
                  </a:outerShdw>
                </a:effectLst>
              </a:rPr>
              <a:t>Define a CSV File</a:t>
            </a:r>
            <a:endParaRPr lang="en-US" sz="2400" dirty="0">
              <a:solidFill>
                <a:schemeClr val="accent5">
                  <a:lumMod val="50000"/>
                </a:schemeClr>
              </a:solidFill>
              <a:effectLst>
                <a:outerShdw blurRad="38100" dist="38100" dir="2700000" algn="tl">
                  <a:srgbClr val="000000">
                    <a:alpha val="43137"/>
                  </a:srgbClr>
                </a:outerShdw>
              </a:effectLst>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4" name="Slide Number Placeholder 3"/>
          <p:cNvSpPr>
            <a:spLocks noGrp="1"/>
          </p:cNvSpPr>
          <p:nvPr>
            <p:ph type="sldNum" sz="quarter" idx="12"/>
          </p:nvPr>
        </p:nvSpPr>
        <p:spPr/>
        <p:txBody>
          <a:bodyPr/>
          <a:lstStyle/>
          <a:p>
            <a:fld id="{6294C92D-0306-4E69-9CD3-20855E849650}" type="slidenum">
              <a:rPr kumimoji="0" lang="en-US" smtClean="0"/>
              <a:t>9</a:t>
            </a:fld>
            <a:endParaRPr kumimoji="0" lang="en-US"/>
          </a:p>
        </p:txBody>
      </p:sp>
    </p:spTree>
    <p:extLst>
      <p:ext uri="{BB962C8B-B14F-4D97-AF65-F5344CB8AC3E}">
        <p14:creationId xmlns:p14="http://schemas.microsoft.com/office/powerpoint/2010/main" val="4223875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29570"/>
            <a:ext cx="7530889" cy="914400"/>
          </a:xfrm>
        </p:spPr>
        <p:txBody>
          <a:bodyPr/>
          <a:lstStyle/>
          <a:p>
            <a:r>
              <a:rPr lang="en-US" dirty="0" smtClean="0"/>
              <a:t>Select your Data</a:t>
            </a:r>
            <a:endParaRPr lang="en-US" dirty="0"/>
          </a:p>
        </p:txBody>
      </p:sp>
      <p:sp>
        <p:nvSpPr>
          <p:cNvPr id="6" name="TextBox 5"/>
          <p:cNvSpPr txBox="1"/>
          <p:nvPr/>
        </p:nvSpPr>
        <p:spPr>
          <a:xfrm>
            <a:off x="1752600" y="809089"/>
            <a:ext cx="3505200" cy="461665"/>
          </a:xfrm>
          <a:prstGeom prst="rect">
            <a:avLst/>
          </a:prstGeom>
          <a:noFill/>
        </p:spPr>
        <p:txBody>
          <a:bodyPr wrap="square" rtlCol="0">
            <a:spAutoFit/>
          </a:bodyPr>
          <a:lstStyle/>
          <a:p>
            <a:r>
              <a:rPr lang="en-US" sz="2400" dirty="0" smtClean="0">
                <a:solidFill>
                  <a:schemeClr val="accent5">
                    <a:lumMod val="50000"/>
                  </a:schemeClr>
                </a:solidFill>
                <a:effectLst>
                  <a:outerShdw blurRad="38100" dist="38100" dir="2700000" algn="tl">
                    <a:srgbClr val="000000">
                      <a:alpha val="43137"/>
                    </a:srgbClr>
                  </a:outerShdw>
                </a:effectLst>
              </a:rPr>
              <a:t>Define each column</a:t>
            </a:r>
            <a:endParaRPr lang="en-US" sz="2400" dirty="0">
              <a:solidFill>
                <a:schemeClr val="accent5">
                  <a:lumMod val="50000"/>
                </a:schemeClr>
              </a:solidFill>
              <a:effectLst>
                <a:outerShdw blurRad="38100" dist="38100" dir="2700000" algn="tl">
                  <a:srgbClr val="000000">
                    <a:alpha val="43137"/>
                  </a:srgbClr>
                </a:outerShdw>
              </a:effectLst>
            </a:endParaRPr>
          </a:p>
        </p:txBody>
      </p:sp>
      <p:sp>
        <p:nvSpPr>
          <p:cNvPr id="7" name="TextBox 6"/>
          <p:cNvSpPr txBox="1"/>
          <p:nvPr/>
        </p:nvSpPr>
        <p:spPr>
          <a:xfrm>
            <a:off x="1223749" y="1627287"/>
            <a:ext cx="3352800" cy="5078313"/>
          </a:xfrm>
          <a:prstGeom prst="rect">
            <a:avLst/>
          </a:prstGeom>
          <a:noFill/>
        </p:spPr>
        <p:txBody>
          <a:bodyPr wrap="square" rtlCol="0">
            <a:spAutoFit/>
          </a:bodyPr>
          <a:lstStyle/>
          <a:p>
            <a:pPr marL="285750" indent="-285750">
              <a:buFont typeface="Arial" pitchFamily="34" charset="0"/>
              <a:buChar char="•"/>
            </a:pPr>
            <a:r>
              <a:rPr lang="en-US" dirty="0" smtClean="0"/>
              <a:t>Select the type of data that will contains each column</a:t>
            </a:r>
          </a:p>
          <a:p>
            <a:pPr marL="285750" indent="-285750">
              <a:buFont typeface="Arial" pitchFamily="34" charset="0"/>
              <a:buChar char="•"/>
            </a:pPr>
            <a:endParaRPr lang="en-US" dirty="0"/>
          </a:p>
          <a:p>
            <a:pPr marL="285750" indent="-285750">
              <a:buFont typeface="Arial" pitchFamily="34" charset="0"/>
              <a:buChar char="•"/>
            </a:pPr>
            <a:r>
              <a:rPr lang="en-US" dirty="0" smtClean="0"/>
              <a:t>When you enter a number the associated column will be colored as follow :</a:t>
            </a:r>
          </a:p>
          <a:p>
            <a:endParaRPr lang="en-US" dirty="0" smtClean="0"/>
          </a:p>
          <a:p>
            <a:pPr marL="742950" lvl="1" indent="-285750">
              <a:buFont typeface="Wingdings" pitchFamily="2" charset="2"/>
              <a:buChar char="Ø"/>
            </a:pPr>
            <a:r>
              <a:rPr lang="en-US" dirty="0">
                <a:solidFill>
                  <a:schemeClr val="accent2">
                    <a:lumMod val="75000"/>
                  </a:schemeClr>
                </a:solidFill>
              </a:rPr>
              <a:t>Orange </a:t>
            </a:r>
            <a:r>
              <a:rPr lang="en-US" dirty="0" smtClean="0">
                <a:solidFill>
                  <a:schemeClr val="accent2">
                    <a:lumMod val="75000"/>
                  </a:schemeClr>
                </a:solidFill>
              </a:rPr>
              <a:t>for </a:t>
            </a:r>
            <a:r>
              <a:rPr lang="en-US" dirty="0">
                <a:solidFill>
                  <a:schemeClr val="accent2">
                    <a:lumMod val="75000"/>
                  </a:schemeClr>
                </a:solidFill>
              </a:rPr>
              <a:t>optional </a:t>
            </a:r>
            <a:endParaRPr lang="en-US" dirty="0" smtClean="0">
              <a:solidFill>
                <a:schemeClr val="accent2">
                  <a:lumMod val="75000"/>
                </a:schemeClr>
              </a:solidFill>
            </a:endParaRPr>
          </a:p>
          <a:p>
            <a:pPr lvl="1"/>
            <a:r>
              <a:rPr lang="en-US" dirty="0" smtClean="0">
                <a:solidFill>
                  <a:schemeClr val="accent2">
                    <a:lumMod val="75000"/>
                  </a:schemeClr>
                </a:solidFill>
              </a:rPr>
              <a:t>     case names</a:t>
            </a:r>
            <a:endParaRPr lang="en-US" dirty="0">
              <a:solidFill>
                <a:schemeClr val="accent2">
                  <a:lumMod val="75000"/>
                </a:schemeClr>
              </a:solidFill>
            </a:endParaRPr>
          </a:p>
          <a:p>
            <a:pPr marL="742950" lvl="1" indent="-285750">
              <a:buFont typeface="Wingdings" pitchFamily="2" charset="2"/>
              <a:buChar char="Ø"/>
            </a:pPr>
            <a:endParaRPr lang="en-US" dirty="0" smtClean="0">
              <a:solidFill>
                <a:schemeClr val="accent4">
                  <a:lumMod val="75000"/>
                </a:schemeClr>
              </a:solidFill>
            </a:endParaRPr>
          </a:p>
          <a:p>
            <a:pPr marL="742950" lvl="1" indent="-285750">
              <a:buFont typeface="Wingdings" pitchFamily="2" charset="2"/>
              <a:buChar char="Ø"/>
            </a:pPr>
            <a:r>
              <a:rPr lang="en-US" dirty="0" smtClean="0">
                <a:solidFill>
                  <a:schemeClr val="accent4">
                    <a:lumMod val="75000"/>
                  </a:schemeClr>
                </a:solidFill>
              </a:rPr>
              <a:t>Green </a:t>
            </a:r>
            <a:r>
              <a:rPr lang="en-US" dirty="0" smtClean="0">
                <a:solidFill>
                  <a:schemeClr val="accent4">
                    <a:lumMod val="75000"/>
                  </a:schemeClr>
                </a:solidFill>
              </a:rPr>
              <a:t>for Data</a:t>
            </a:r>
          </a:p>
          <a:p>
            <a:pPr marL="742950" lvl="1" indent="-285750">
              <a:buFont typeface="Wingdings" pitchFamily="2" charset="2"/>
              <a:buChar char="Ø"/>
            </a:pPr>
            <a:endParaRPr lang="en-US" dirty="0" smtClean="0"/>
          </a:p>
          <a:p>
            <a:pPr marL="742950" lvl="1" indent="-285750">
              <a:buFont typeface="Wingdings" pitchFamily="2" charset="2"/>
              <a:buChar char="Ø"/>
            </a:pPr>
            <a:r>
              <a:rPr lang="en-US" dirty="0" smtClean="0">
                <a:solidFill>
                  <a:schemeClr val="accent1">
                    <a:lumMod val="75000"/>
                  </a:schemeClr>
                </a:solidFill>
              </a:rPr>
              <a:t>Blue </a:t>
            </a:r>
            <a:r>
              <a:rPr lang="en-US" dirty="0" smtClean="0">
                <a:solidFill>
                  <a:schemeClr val="accent1">
                    <a:lumMod val="75000"/>
                  </a:schemeClr>
                </a:solidFill>
              </a:rPr>
              <a:t>for </a:t>
            </a:r>
            <a:r>
              <a:rPr lang="en-US" dirty="0" smtClean="0">
                <a:solidFill>
                  <a:schemeClr val="accent1">
                    <a:lumMod val="75000"/>
                  </a:schemeClr>
                </a:solidFill>
              </a:rPr>
              <a:t>optional Deformation </a:t>
            </a:r>
            <a:r>
              <a:rPr lang="en-US" dirty="0" smtClean="0">
                <a:solidFill>
                  <a:schemeClr val="accent1">
                    <a:lumMod val="75000"/>
                  </a:schemeClr>
                </a:solidFill>
              </a:rPr>
              <a:t>Fields</a:t>
            </a:r>
            <a:endParaRPr lang="en-US" dirty="0" smtClean="0">
              <a:solidFill>
                <a:schemeClr val="accent1">
                  <a:lumMod val="75000"/>
                </a:schemeClr>
              </a:solidFill>
            </a:endParaRPr>
          </a:p>
          <a:p>
            <a:pPr marL="742950" lvl="1" indent="-285750">
              <a:buFont typeface="Wingdings" pitchFamily="2" charset="2"/>
              <a:buChar char="Ø"/>
            </a:pPr>
            <a:endParaRPr lang="en-US" dirty="0"/>
          </a:p>
          <a:p>
            <a:pPr marL="285750" indent="-285750">
              <a:buFont typeface="Arial" pitchFamily="34" charset="0"/>
              <a:buChar char="•"/>
            </a:pPr>
            <a:r>
              <a:rPr lang="en-US" dirty="0" smtClean="0"/>
              <a:t>Select whether you will be using h-fields or displacement fields as deformation fields</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3" name="Slide Number Placeholder 2"/>
          <p:cNvSpPr>
            <a:spLocks noGrp="1"/>
          </p:cNvSpPr>
          <p:nvPr>
            <p:ph type="sldNum" sz="quarter" idx="12"/>
          </p:nvPr>
        </p:nvSpPr>
        <p:spPr/>
        <p:txBody>
          <a:bodyPr/>
          <a:lstStyle/>
          <a:p>
            <a:fld id="{6294C92D-0306-4E69-9CD3-20855E849650}" type="slidenum">
              <a:rPr kumimoji="0" lang="en-US" smtClean="0"/>
              <a:t>10</a:t>
            </a:fld>
            <a:endParaRPr kumimoji="0" lang="en-US"/>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3400" y="2819152"/>
            <a:ext cx="4612770" cy="225588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31125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29570"/>
            <a:ext cx="7530889" cy="914400"/>
          </a:xfrm>
        </p:spPr>
        <p:txBody>
          <a:bodyPr/>
          <a:lstStyle/>
          <a:p>
            <a:r>
              <a:rPr lang="en-US" dirty="0" smtClean="0"/>
              <a:t>Select your Data</a:t>
            </a:r>
            <a:endParaRPr lang="en-US" dirty="0"/>
          </a:p>
        </p:txBody>
      </p:sp>
      <p:sp>
        <p:nvSpPr>
          <p:cNvPr id="6" name="TextBox 5"/>
          <p:cNvSpPr txBox="1"/>
          <p:nvPr/>
        </p:nvSpPr>
        <p:spPr>
          <a:xfrm>
            <a:off x="1752600" y="809089"/>
            <a:ext cx="3505200" cy="461665"/>
          </a:xfrm>
          <a:prstGeom prst="rect">
            <a:avLst/>
          </a:prstGeom>
          <a:noFill/>
        </p:spPr>
        <p:txBody>
          <a:bodyPr wrap="square" rtlCol="0">
            <a:spAutoFit/>
          </a:bodyPr>
          <a:lstStyle/>
          <a:p>
            <a:r>
              <a:rPr lang="en-US" sz="2400" dirty="0" smtClean="0">
                <a:solidFill>
                  <a:schemeClr val="accent5">
                    <a:lumMod val="50000"/>
                  </a:schemeClr>
                </a:solidFill>
                <a:effectLst>
                  <a:outerShdw blurRad="38100" dist="38100" dir="2700000" algn="tl">
                    <a:srgbClr val="000000">
                      <a:alpha val="43137"/>
                    </a:srgbClr>
                  </a:outerShdw>
                </a:effectLst>
              </a:rPr>
              <a:t>Fill the Table</a:t>
            </a:r>
            <a:endParaRPr lang="en-US" sz="2400" dirty="0">
              <a:solidFill>
                <a:schemeClr val="accent5">
                  <a:lumMod val="50000"/>
                </a:schemeClr>
              </a:solidFill>
              <a:effectLst>
                <a:outerShdw blurRad="38100" dist="38100" dir="2700000" algn="tl">
                  <a:srgbClr val="000000">
                    <a:alpha val="43137"/>
                  </a:srgbClr>
                </a:outerShdw>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0800" y="4698835"/>
            <a:ext cx="4481512" cy="1215804"/>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1447800" y="1676400"/>
            <a:ext cx="7086600" cy="2585323"/>
          </a:xfrm>
          <a:prstGeom prst="rect">
            <a:avLst/>
          </a:prstGeom>
          <a:noFill/>
        </p:spPr>
        <p:txBody>
          <a:bodyPr wrap="square" rtlCol="0">
            <a:spAutoFit/>
          </a:bodyPr>
          <a:lstStyle/>
          <a:p>
            <a:pPr marL="285750" indent="-285750">
              <a:buFont typeface="Arial" pitchFamily="34" charset="0"/>
              <a:buChar char="•"/>
            </a:pPr>
            <a:r>
              <a:rPr lang="en-US" dirty="0" smtClean="0"/>
              <a:t>Double click on a Data Cell to open a browser and select an image file (.</a:t>
            </a:r>
            <a:r>
              <a:rPr lang="en-US" dirty="0" err="1" smtClean="0"/>
              <a:t>nhdr</a:t>
            </a:r>
            <a:r>
              <a:rPr lang="en-US" dirty="0" smtClean="0"/>
              <a:t> or .</a:t>
            </a:r>
            <a:r>
              <a:rPr lang="en-US" dirty="0" err="1" smtClean="0"/>
              <a:t>nrrd</a:t>
            </a:r>
            <a:r>
              <a:rPr lang="en-US" dirty="0" smtClean="0"/>
              <a:t>)</a:t>
            </a:r>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Double click on a Deformation Cell to open a browser if you want to add a deformation field</a:t>
            </a:r>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To specify a case name just enter a name in the “Name” column</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5" name="Slide Number Placeholder 4"/>
          <p:cNvSpPr>
            <a:spLocks noGrp="1"/>
          </p:cNvSpPr>
          <p:nvPr>
            <p:ph type="sldNum" sz="quarter" idx="12"/>
          </p:nvPr>
        </p:nvSpPr>
        <p:spPr/>
        <p:txBody>
          <a:bodyPr/>
          <a:lstStyle/>
          <a:p>
            <a:fld id="{6294C92D-0306-4E69-9CD3-20855E849650}" type="slidenum">
              <a:rPr kumimoji="0" lang="en-US" smtClean="0"/>
              <a:t>11</a:t>
            </a:fld>
            <a:endParaRPr kumimoji="0" lang="en-US"/>
          </a:p>
        </p:txBody>
      </p:sp>
    </p:spTree>
    <p:extLst>
      <p:ext uri="{BB962C8B-B14F-4D97-AF65-F5344CB8AC3E}">
        <p14:creationId xmlns:p14="http://schemas.microsoft.com/office/powerpoint/2010/main" val="3774363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29570"/>
            <a:ext cx="7530889" cy="914400"/>
          </a:xfrm>
        </p:spPr>
        <p:txBody>
          <a:bodyPr/>
          <a:lstStyle/>
          <a:p>
            <a:r>
              <a:rPr lang="en-US" dirty="0" smtClean="0"/>
              <a:t>Select your Data</a:t>
            </a:r>
            <a:endParaRPr lang="en-US" dirty="0"/>
          </a:p>
        </p:txBody>
      </p:sp>
      <p:sp>
        <p:nvSpPr>
          <p:cNvPr id="6" name="TextBox 5"/>
          <p:cNvSpPr txBox="1"/>
          <p:nvPr/>
        </p:nvSpPr>
        <p:spPr>
          <a:xfrm>
            <a:off x="1752600" y="809089"/>
            <a:ext cx="3505200" cy="461665"/>
          </a:xfrm>
          <a:prstGeom prst="rect">
            <a:avLst/>
          </a:prstGeom>
          <a:noFill/>
        </p:spPr>
        <p:txBody>
          <a:bodyPr wrap="square" rtlCol="0">
            <a:spAutoFit/>
          </a:bodyPr>
          <a:lstStyle/>
          <a:p>
            <a:r>
              <a:rPr lang="en-US" sz="2400" dirty="0" smtClean="0">
                <a:solidFill>
                  <a:schemeClr val="accent5">
                    <a:lumMod val="50000"/>
                  </a:schemeClr>
                </a:solidFill>
                <a:effectLst>
                  <a:outerShdw blurRad="38100" dist="38100" dir="2700000" algn="tl">
                    <a:srgbClr val="000000">
                      <a:alpha val="43137"/>
                    </a:srgbClr>
                  </a:outerShdw>
                </a:effectLst>
              </a:rPr>
              <a:t>Going to Step 2</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4400" y="1981200"/>
            <a:ext cx="4270549" cy="3429000"/>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1143000" y="1779687"/>
            <a:ext cx="3505200" cy="5078313"/>
          </a:xfrm>
          <a:prstGeom prst="rect">
            <a:avLst/>
          </a:prstGeom>
          <a:noFill/>
        </p:spPr>
        <p:txBody>
          <a:bodyPr wrap="square" rtlCol="0">
            <a:spAutoFit/>
          </a:bodyPr>
          <a:lstStyle/>
          <a:p>
            <a:pPr marL="285750" indent="-285750">
              <a:buFont typeface="Arial" pitchFamily="34" charset="0"/>
              <a:buChar char="•"/>
            </a:pPr>
            <a:r>
              <a:rPr lang="en-US" dirty="0" smtClean="0"/>
              <a:t>To go to the next step you need to specify an output folder (see Output Hierarchy for more information)</a:t>
            </a:r>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If there are :</a:t>
            </a:r>
          </a:p>
          <a:p>
            <a:pPr marL="285750" indent="-285750">
              <a:buFont typeface="Arial" pitchFamily="34" charset="0"/>
              <a:buChar char="•"/>
            </a:pPr>
            <a:endParaRPr lang="en-US" dirty="0" smtClean="0"/>
          </a:p>
          <a:p>
            <a:pPr marL="742950" lvl="1" indent="-285750">
              <a:buFont typeface="Wingdings" pitchFamily="2" charset="2"/>
              <a:buChar char="Ø"/>
            </a:pPr>
            <a:r>
              <a:rPr lang="en-US" smtClean="0"/>
              <a:t>A </a:t>
            </a:r>
            <a:r>
              <a:rPr lang="en-US" dirty="0" smtClean="0"/>
              <a:t>Table</a:t>
            </a:r>
          </a:p>
          <a:p>
            <a:pPr marL="742950" lvl="1" indent="-285750">
              <a:buFont typeface="Wingdings" pitchFamily="2" charset="2"/>
              <a:buChar char="Ø"/>
            </a:pPr>
            <a:r>
              <a:rPr lang="en-US" dirty="0"/>
              <a:t>A</a:t>
            </a:r>
            <a:r>
              <a:rPr lang="en-US" dirty="0" smtClean="0"/>
              <a:t> data column specified</a:t>
            </a:r>
          </a:p>
          <a:p>
            <a:pPr marL="742950" lvl="1" indent="-285750">
              <a:buFont typeface="Wingdings" pitchFamily="2" charset="2"/>
              <a:buChar char="Ø"/>
            </a:pPr>
            <a:r>
              <a:rPr lang="en-US" dirty="0" smtClean="0"/>
              <a:t>An output folder</a:t>
            </a:r>
          </a:p>
          <a:p>
            <a:pPr marL="742950" lvl="1" indent="-285750">
              <a:buFont typeface="Wingdings" pitchFamily="2" charset="2"/>
              <a:buChar char="Ø"/>
            </a:pPr>
            <a:endParaRPr lang="en-US" dirty="0" smtClean="0"/>
          </a:p>
          <a:p>
            <a:r>
              <a:rPr lang="en-US" dirty="0"/>
              <a:t> </a:t>
            </a:r>
            <a:r>
              <a:rPr lang="en-US" dirty="0" smtClean="0"/>
              <a:t> Then you can click on “Next Step” to go to the Step 2</a:t>
            </a:r>
            <a:endParaRPr lang="en-US" dirty="0"/>
          </a:p>
          <a:p>
            <a:pPr marL="742950" lvl="1" indent="-285750">
              <a:buFont typeface="Arial" pitchFamily="34" charset="0"/>
              <a:buChar char="•"/>
            </a:pPr>
            <a:endParaRPr lang="en-US" dirty="0" smtClean="0"/>
          </a:p>
          <a:p>
            <a:pPr marL="742950" lvl="1" indent="-285750">
              <a:buFont typeface="Arial" pitchFamily="34" charset="0"/>
              <a:buChar char="•"/>
            </a:pPr>
            <a:endParaRPr lang="en-US" dirty="0"/>
          </a:p>
          <a:p>
            <a:pPr marL="742950" lvl="1" indent="-285750">
              <a:buFont typeface="Arial" pitchFamily="34" charset="0"/>
              <a:buChar char="•"/>
            </a:pPr>
            <a:endParaRPr lang="en-US" dirty="0" smtClean="0"/>
          </a:p>
          <a:p>
            <a:pPr marL="742950" lvl="1" indent="-285750">
              <a:buFont typeface="Arial" pitchFamily="34" charset="0"/>
              <a:buChar char="•"/>
            </a:pPr>
            <a:endParaRPr lang="en-US" dirty="0" smtClean="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3" name="Slide Number Placeholder 2"/>
          <p:cNvSpPr>
            <a:spLocks noGrp="1"/>
          </p:cNvSpPr>
          <p:nvPr>
            <p:ph type="sldNum" sz="quarter" idx="12"/>
          </p:nvPr>
        </p:nvSpPr>
        <p:spPr/>
        <p:txBody>
          <a:bodyPr/>
          <a:lstStyle/>
          <a:p>
            <a:fld id="{6294C92D-0306-4E69-9CD3-20855E849650}" type="slidenum">
              <a:rPr kumimoji="0" lang="en-US" smtClean="0"/>
              <a:t>12</a:t>
            </a:fld>
            <a:endParaRPr kumimoji="0" lang="en-US"/>
          </a:p>
        </p:txBody>
      </p:sp>
    </p:spTree>
    <p:extLst>
      <p:ext uri="{BB962C8B-B14F-4D97-AF65-F5344CB8AC3E}">
        <p14:creationId xmlns:p14="http://schemas.microsoft.com/office/powerpoint/2010/main" val="37743635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2819400"/>
            <a:ext cx="7406640" cy="935502"/>
          </a:xfrm>
        </p:spPr>
        <p:txBody>
          <a:bodyPr>
            <a:noAutofit/>
          </a:bodyPr>
          <a:lstStyle/>
          <a:p>
            <a:r>
              <a:rPr lang="en-US" sz="6600" dirty="0" smtClean="0"/>
              <a:t>Step 2 : Atlas Settings</a:t>
            </a:r>
            <a:endParaRPr lang="en-US" sz="66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6" name="Slide Number Placeholder 5"/>
          <p:cNvSpPr>
            <a:spLocks noGrp="1"/>
          </p:cNvSpPr>
          <p:nvPr>
            <p:ph type="sldNum" sz="quarter" idx="12"/>
          </p:nvPr>
        </p:nvSpPr>
        <p:spPr/>
        <p:txBody>
          <a:bodyPr/>
          <a:lstStyle/>
          <a:p>
            <a:fld id="{6294C92D-0306-4E69-9CD3-20855E849650}" type="slidenum">
              <a:rPr kumimoji="0" lang="en-US" smtClean="0"/>
              <a:t>13</a:t>
            </a:fld>
            <a:endParaRPr kumimoji="0" lang="en-US"/>
          </a:p>
        </p:txBody>
      </p:sp>
    </p:spTree>
    <p:extLst>
      <p:ext uri="{BB962C8B-B14F-4D97-AF65-F5344CB8AC3E}">
        <p14:creationId xmlns:p14="http://schemas.microsoft.com/office/powerpoint/2010/main" val="1922439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12510"/>
            <a:ext cx="7406640" cy="935502"/>
          </a:xfrm>
        </p:spPr>
        <p:txBody>
          <a:bodyPr>
            <a:normAutofit/>
          </a:bodyPr>
          <a:lstStyle/>
          <a:p>
            <a:r>
              <a:rPr lang="en-US" dirty="0"/>
              <a:t>Atlas Settings</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6" name="Slide Number Placeholder 5"/>
          <p:cNvSpPr>
            <a:spLocks noGrp="1"/>
          </p:cNvSpPr>
          <p:nvPr>
            <p:ph type="sldNum" sz="quarter" idx="12"/>
          </p:nvPr>
        </p:nvSpPr>
        <p:spPr/>
        <p:txBody>
          <a:bodyPr/>
          <a:lstStyle/>
          <a:p>
            <a:fld id="{6294C92D-0306-4E69-9CD3-20855E849650}" type="slidenum">
              <a:rPr kumimoji="0" lang="en-US" smtClean="0"/>
              <a:t>14</a:t>
            </a:fld>
            <a:endParaRPr kumimoji="0" lang="en-US"/>
          </a:p>
        </p:txBody>
      </p:sp>
      <p:sp>
        <p:nvSpPr>
          <p:cNvPr id="10" name="TextBox 9"/>
          <p:cNvSpPr txBox="1"/>
          <p:nvPr/>
        </p:nvSpPr>
        <p:spPr>
          <a:xfrm>
            <a:off x="1752600" y="1973954"/>
            <a:ext cx="6477000" cy="3170099"/>
          </a:xfrm>
          <a:prstGeom prst="rect">
            <a:avLst/>
          </a:prstGeom>
          <a:noFill/>
        </p:spPr>
        <p:txBody>
          <a:bodyPr wrap="square" rtlCol="0">
            <a:spAutoFit/>
          </a:bodyPr>
          <a:lstStyle/>
          <a:p>
            <a:pPr marL="285750" indent="-285750">
              <a:buFont typeface="Arial" pitchFamily="34" charset="0"/>
              <a:buChar char="•"/>
            </a:pPr>
            <a:r>
              <a:rPr lang="en-US" sz="2000" dirty="0" smtClean="0"/>
              <a:t>Here you will choose which Atlas Fiber you want to map your data with</a:t>
            </a:r>
          </a:p>
          <a:p>
            <a:pPr marL="285750" indent="-285750">
              <a:buFont typeface="Arial" pitchFamily="34" charset="0"/>
              <a:buChar char="•"/>
            </a:pPr>
            <a:endParaRPr lang="en-US" sz="2000" dirty="0" smtClean="0"/>
          </a:p>
          <a:p>
            <a:pPr marL="285750" indent="-285750">
              <a:buFont typeface="Arial" pitchFamily="34" charset="0"/>
              <a:buChar char="•"/>
            </a:pPr>
            <a:endParaRPr lang="en-US" sz="2000" dirty="0"/>
          </a:p>
          <a:p>
            <a:pPr marL="285750" indent="-285750">
              <a:buFont typeface="Arial" pitchFamily="34" charset="0"/>
              <a:buChar char="•"/>
            </a:pPr>
            <a:endParaRPr lang="en-US" sz="2000" dirty="0"/>
          </a:p>
          <a:p>
            <a:pPr marL="285750" indent="-285750">
              <a:buFont typeface="Arial" pitchFamily="34" charset="0"/>
              <a:buChar char="•"/>
            </a:pPr>
            <a:r>
              <a:rPr lang="en-US" sz="2000" dirty="0" smtClean="0"/>
              <a:t>This step will extract the fiber from the input image</a:t>
            </a:r>
          </a:p>
          <a:p>
            <a:pPr marL="285750" indent="-285750">
              <a:buFont typeface="Arial" pitchFamily="34" charset="0"/>
              <a:buChar char="•"/>
            </a:pPr>
            <a:endParaRPr lang="en-US" sz="2000" dirty="0" smtClean="0"/>
          </a:p>
          <a:p>
            <a:pPr marL="285750" indent="-285750">
              <a:buFont typeface="Arial" pitchFamily="34" charset="0"/>
              <a:buChar char="•"/>
            </a:pPr>
            <a:endParaRPr lang="en-US" sz="2000" dirty="0"/>
          </a:p>
          <a:p>
            <a:pPr marL="285750" indent="-285750">
              <a:buFont typeface="Arial" pitchFamily="34" charset="0"/>
              <a:buChar char="•"/>
            </a:pPr>
            <a:endParaRPr lang="en-US" sz="2000" dirty="0"/>
          </a:p>
          <a:p>
            <a:pPr marL="285750" indent="-285750">
              <a:buFont typeface="Arial" pitchFamily="34" charset="0"/>
              <a:buChar char="•"/>
            </a:pPr>
            <a:r>
              <a:rPr lang="en-US" sz="2000" dirty="0" smtClean="0"/>
              <a:t>Then statistical information could be extracted</a:t>
            </a:r>
          </a:p>
        </p:txBody>
      </p:sp>
    </p:spTree>
    <p:extLst>
      <p:ext uri="{BB962C8B-B14F-4D97-AF65-F5344CB8AC3E}">
        <p14:creationId xmlns:p14="http://schemas.microsoft.com/office/powerpoint/2010/main" val="36640663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29570"/>
            <a:ext cx="7530889" cy="914400"/>
          </a:xfrm>
        </p:spPr>
        <p:txBody>
          <a:bodyPr/>
          <a:lstStyle/>
          <a:p>
            <a:r>
              <a:rPr lang="en-US" dirty="0" smtClean="0"/>
              <a:t>Atlas Settings</a:t>
            </a:r>
            <a:endParaRPr lang="en-US" dirty="0"/>
          </a:p>
        </p:txBody>
      </p:sp>
      <p:sp>
        <p:nvSpPr>
          <p:cNvPr id="6" name="TextBox 5"/>
          <p:cNvSpPr txBox="1"/>
          <p:nvPr/>
        </p:nvSpPr>
        <p:spPr>
          <a:xfrm>
            <a:off x="1752600" y="809089"/>
            <a:ext cx="3505200" cy="461665"/>
          </a:xfrm>
          <a:prstGeom prst="rect">
            <a:avLst/>
          </a:prstGeom>
          <a:noFill/>
        </p:spPr>
        <p:txBody>
          <a:bodyPr wrap="square" rtlCol="0">
            <a:spAutoFit/>
          </a:bodyPr>
          <a:lstStyle/>
          <a:p>
            <a:r>
              <a:rPr lang="en-US" sz="2400" dirty="0" smtClean="0">
                <a:solidFill>
                  <a:schemeClr val="accent5">
                    <a:lumMod val="50000"/>
                  </a:schemeClr>
                </a:solidFill>
                <a:effectLst>
                  <a:outerShdw blurRad="38100" dist="38100" dir="2700000" algn="tl">
                    <a:srgbClr val="000000">
                      <a:alpha val="43137"/>
                    </a:srgbClr>
                  </a:outerShdw>
                </a:effectLst>
              </a:rPr>
              <a:t>Specify the Atlas Folder</a:t>
            </a:r>
          </a:p>
        </p:txBody>
      </p:sp>
      <p:sp>
        <p:nvSpPr>
          <p:cNvPr id="8" name="TextBox 7"/>
          <p:cNvSpPr txBox="1"/>
          <p:nvPr/>
        </p:nvSpPr>
        <p:spPr>
          <a:xfrm>
            <a:off x="1143000" y="1779687"/>
            <a:ext cx="3505200" cy="1200329"/>
          </a:xfrm>
          <a:prstGeom prst="rect">
            <a:avLst/>
          </a:prstGeom>
          <a:noFill/>
        </p:spPr>
        <p:txBody>
          <a:bodyPr wrap="square" rtlCol="0">
            <a:spAutoFit/>
          </a:bodyPr>
          <a:lstStyle/>
          <a:p>
            <a:pPr marL="742950" lvl="1" indent="-285750">
              <a:buFont typeface="Arial" pitchFamily="34" charset="0"/>
              <a:buChar char="•"/>
            </a:pPr>
            <a:endParaRPr lang="en-US" dirty="0" smtClean="0"/>
          </a:p>
          <a:p>
            <a:pPr marL="742950" lvl="1" indent="-285750">
              <a:buFont typeface="Arial" pitchFamily="34" charset="0"/>
              <a:buChar char="•"/>
            </a:pPr>
            <a:endParaRPr lang="en-US" dirty="0"/>
          </a:p>
          <a:p>
            <a:pPr marL="742950" lvl="1" indent="-285750">
              <a:buFont typeface="Arial" pitchFamily="34" charset="0"/>
              <a:buChar char="•"/>
            </a:pPr>
            <a:endParaRPr lang="en-US" dirty="0" smtClean="0"/>
          </a:p>
          <a:p>
            <a:pPr marL="742950" lvl="1" indent="-285750">
              <a:buFont typeface="Arial" pitchFamily="34" charset="0"/>
              <a:buChar char="•"/>
            </a:pPr>
            <a:endParaRPr lang="en-US" dirty="0" smtClean="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6400" y="3124200"/>
            <a:ext cx="3095625" cy="885825"/>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1295400" y="2403735"/>
            <a:ext cx="4191000" cy="2585323"/>
          </a:xfrm>
          <a:prstGeom prst="rect">
            <a:avLst/>
          </a:prstGeom>
          <a:noFill/>
        </p:spPr>
        <p:txBody>
          <a:bodyPr wrap="square" rtlCol="0">
            <a:spAutoFit/>
          </a:bodyPr>
          <a:lstStyle/>
          <a:p>
            <a:pPr marL="285750" indent="-285750">
              <a:buFont typeface="Arial" pitchFamily="34" charset="0"/>
              <a:buChar char="•"/>
            </a:pPr>
            <a:r>
              <a:rPr lang="en-US" dirty="0" smtClean="0"/>
              <a:t>Click on “…” button to open the browser</a:t>
            </a:r>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Specify the path to your Atlas Folder</a:t>
            </a:r>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This tool only support VTK Files or FIB Files</a:t>
            </a:r>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4" name="Slide Number Placeholder 3"/>
          <p:cNvSpPr>
            <a:spLocks noGrp="1"/>
          </p:cNvSpPr>
          <p:nvPr>
            <p:ph type="sldNum" sz="quarter" idx="12"/>
          </p:nvPr>
        </p:nvSpPr>
        <p:spPr/>
        <p:txBody>
          <a:bodyPr/>
          <a:lstStyle/>
          <a:p>
            <a:fld id="{6294C92D-0306-4E69-9CD3-20855E849650}" type="slidenum">
              <a:rPr kumimoji="0" lang="en-US" smtClean="0"/>
              <a:t>15</a:t>
            </a:fld>
            <a:endParaRPr kumimoji="0" lang="en-US"/>
          </a:p>
        </p:txBody>
      </p:sp>
    </p:spTree>
    <p:extLst>
      <p:ext uri="{BB962C8B-B14F-4D97-AF65-F5344CB8AC3E}">
        <p14:creationId xmlns:p14="http://schemas.microsoft.com/office/powerpoint/2010/main" val="1577660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29570"/>
            <a:ext cx="7530889" cy="914400"/>
          </a:xfrm>
        </p:spPr>
        <p:txBody>
          <a:bodyPr/>
          <a:lstStyle/>
          <a:p>
            <a:r>
              <a:rPr lang="en-US" dirty="0" smtClean="0"/>
              <a:t>Atlas Settings</a:t>
            </a:r>
            <a:endParaRPr lang="en-US" dirty="0"/>
          </a:p>
        </p:txBody>
      </p:sp>
      <p:sp>
        <p:nvSpPr>
          <p:cNvPr id="6" name="TextBox 5"/>
          <p:cNvSpPr txBox="1"/>
          <p:nvPr/>
        </p:nvSpPr>
        <p:spPr>
          <a:xfrm>
            <a:off x="1752600" y="809089"/>
            <a:ext cx="3505200" cy="461665"/>
          </a:xfrm>
          <a:prstGeom prst="rect">
            <a:avLst/>
          </a:prstGeom>
          <a:noFill/>
        </p:spPr>
        <p:txBody>
          <a:bodyPr wrap="square" rtlCol="0">
            <a:spAutoFit/>
          </a:bodyPr>
          <a:lstStyle/>
          <a:p>
            <a:r>
              <a:rPr lang="en-US" sz="2400" dirty="0" smtClean="0">
                <a:solidFill>
                  <a:schemeClr val="accent5">
                    <a:lumMod val="50000"/>
                  </a:schemeClr>
                </a:solidFill>
                <a:effectLst>
                  <a:outerShdw blurRad="38100" dist="38100" dir="2700000" algn="tl">
                    <a:srgbClr val="000000">
                      <a:alpha val="43137"/>
                    </a:srgbClr>
                  </a:outerShdw>
                </a:effectLst>
              </a:rPr>
              <a:t>Select Fibers to use</a:t>
            </a:r>
          </a:p>
        </p:txBody>
      </p:sp>
      <p:sp>
        <p:nvSpPr>
          <p:cNvPr id="8" name="TextBox 7"/>
          <p:cNvSpPr txBox="1"/>
          <p:nvPr/>
        </p:nvSpPr>
        <p:spPr>
          <a:xfrm>
            <a:off x="1143000" y="1779687"/>
            <a:ext cx="3505200" cy="1200329"/>
          </a:xfrm>
          <a:prstGeom prst="rect">
            <a:avLst/>
          </a:prstGeom>
          <a:noFill/>
        </p:spPr>
        <p:txBody>
          <a:bodyPr wrap="square" rtlCol="0">
            <a:spAutoFit/>
          </a:bodyPr>
          <a:lstStyle/>
          <a:p>
            <a:pPr marL="742950" lvl="1" indent="-285750">
              <a:buFont typeface="Arial" pitchFamily="34" charset="0"/>
              <a:buChar char="•"/>
            </a:pPr>
            <a:endParaRPr lang="en-US" dirty="0" smtClean="0"/>
          </a:p>
          <a:p>
            <a:pPr marL="742950" lvl="1" indent="-285750">
              <a:buFont typeface="Arial" pitchFamily="34" charset="0"/>
              <a:buChar char="•"/>
            </a:pPr>
            <a:endParaRPr lang="en-US" dirty="0"/>
          </a:p>
          <a:p>
            <a:pPr marL="742950" lvl="1" indent="-285750">
              <a:buFont typeface="Arial" pitchFamily="34" charset="0"/>
              <a:buChar char="•"/>
            </a:pPr>
            <a:endParaRPr lang="en-US" dirty="0" smtClean="0"/>
          </a:p>
          <a:p>
            <a:pPr marL="742950" lvl="1" indent="-285750">
              <a:buFont typeface="Arial" pitchFamily="34" charset="0"/>
              <a:buChar char="•"/>
            </a:pPr>
            <a:endParaRPr lang="en-US" dirty="0" smtClean="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5800" y="2903919"/>
            <a:ext cx="4461406" cy="2145181"/>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1143000" y="1676400"/>
            <a:ext cx="3352800" cy="4801314"/>
          </a:xfrm>
          <a:prstGeom prst="rect">
            <a:avLst/>
          </a:prstGeom>
          <a:noFill/>
        </p:spPr>
        <p:txBody>
          <a:bodyPr wrap="square" rtlCol="0">
            <a:spAutoFit/>
          </a:bodyPr>
          <a:lstStyle/>
          <a:p>
            <a:pPr marL="285750" indent="-285750">
              <a:buFont typeface="Arial" pitchFamily="34" charset="0"/>
              <a:buChar char="•"/>
            </a:pPr>
            <a:r>
              <a:rPr lang="en-US" dirty="0" smtClean="0"/>
              <a:t>On the left part you can see every Fibers File read on the Atlas Folder</a:t>
            </a:r>
          </a:p>
          <a:p>
            <a:pPr marL="285750" indent="-285750">
              <a:buFont typeface="Arial" pitchFamily="34" charset="0"/>
              <a:buChar char="•"/>
            </a:pPr>
            <a:endParaRPr lang="en-US" dirty="0"/>
          </a:p>
          <a:p>
            <a:pPr marL="285750" indent="-285750">
              <a:buFont typeface="Arial" pitchFamily="34" charset="0"/>
              <a:buChar char="•"/>
            </a:pPr>
            <a:r>
              <a:rPr lang="en-US" dirty="0" smtClean="0"/>
              <a:t>The right part contains the fibers that you chose to continue the analysis</a:t>
            </a:r>
          </a:p>
          <a:p>
            <a:pPr marL="285750" indent="-285750">
              <a:buFont typeface="Arial" pitchFamily="34" charset="0"/>
              <a:buChar char="•"/>
            </a:pPr>
            <a:endParaRPr lang="en-US" dirty="0"/>
          </a:p>
          <a:p>
            <a:pPr marL="285750" indent="-285750">
              <a:buFont typeface="Arial" pitchFamily="34" charset="0"/>
              <a:buChar char="•"/>
            </a:pPr>
            <a:r>
              <a:rPr lang="en-US" dirty="0" smtClean="0"/>
              <a:t>Click on a fiber to select it</a:t>
            </a:r>
          </a:p>
          <a:p>
            <a:pPr marL="285750" indent="-285750">
              <a:buFont typeface="Arial" pitchFamily="34" charset="0"/>
              <a:buChar char="•"/>
            </a:pPr>
            <a:endParaRPr lang="en-US" dirty="0"/>
          </a:p>
          <a:p>
            <a:pPr marL="285750" indent="-285750">
              <a:buFont typeface="Arial" pitchFamily="34" charset="0"/>
              <a:buChar char="•"/>
            </a:pPr>
            <a:r>
              <a:rPr lang="en-US" dirty="0" smtClean="0"/>
              <a:t>Use “&gt;&gt;” or “&lt;&lt;“ buttons to send a selected item to the right or left part.</a:t>
            </a:r>
          </a:p>
          <a:p>
            <a:pPr marL="285750" indent="-285750">
              <a:buFont typeface="Arial" pitchFamily="34" charset="0"/>
              <a:buChar char="•"/>
            </a:pPr>
            <a:endParaRPr lang="en-US" dirty="0"/>
          </a:p>
          <a:p>
            <a:pPr marL="285750" indent="-285750">
              <a:buFont typeface="Arial" pitchFamily="34" charset="0"/>
              <a:buChar char="•"/>
            </a:pPr>
            <a:r>
              <a:rPr lang="en-US" dirty="0" smtClean="0"/>
              <a:t>“Add All” and “Remove All” will send every fibers from the left to the right and vice versa</a:t>
            </a:r>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5" name="Slide Number Placeholder 4"/>
          <p:cNvSpPr>
            <a:spLocks noGrp="1"/>
          </p:cNvSpPr>
          <p:nvPr>
            <p:ph type="sldNum" sz="quarter" idx="12"/>
          </p:nvPr>
        </p:nvSpPr>
        <p:spPr/>
        <p:txBody>
          <a:bodyPr/>
          <a:lstStyle/>
          <a:p>
            <a:fld id="{6294C92D-0306-4E69-9CD3-20855E849650}" type="slidenum">
              <a:rPr kumimoji="0" lang="en-US" smtClean="0"/>
              <a:t>16</a:t>
            </a:fld>
            <a:endParaRPr kumimoji="0" lang="en-US"/>
          </a:p>
        </p:txBody>
      </p:sp>
    </p:spTree>
    <p:extLst>
      <p:ext uri="{BB962C8B-B14F-4D97-AF65-F5344CB8AC3E}">
        <p14:creationId xmlns:p14="http://schemas.microsoft.com/office/powerpoint/2010/main" val="2699954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29570"/>
            <a:ext cx="7530889" cy="914400"/>
          </a:xfrm>
        </p:spPr>
        <p:txBody>
          <a:bodyPr/>
          <a:lstStyle/>
          <a:p>
            <a:r>
              <a:rPr lang="en-US" dirty="0" smtClean="0"/>
              <a:t>Atlas Settings</a:t>
            </a:r>
            <a:endParaRPr lang="en-US" dirty="0"/>
          </a:p>
        </p:txBody>
      </p:sp>
      <p:sp>
        <p:nvSpPr>
          <p:cNvPr id="6" name="TextBox 5"/>
          <p:cNvSpPr txBox="1"/>
          <p:nvPr/>
        </p:nvSpPr>
        <p:spPr>
          <a:xfrm>
            <a:off x="1752600" y="809089"/>
            <a:ext cx="3505200" cy="461665"/>
          </a:xfrm>
          <a:prstGeom prst="rect">
            <a:avLst/>
          </a:prstGeom>
          <a:noFill/>
        </p:spPr>
        <p:txBody>
          <a:bodyPr wrap="square" rtlCol="0">
            <a:spAutoFit/>
          </a:bodyPr>
          <a:lstStyle/>
          <a:p>
            <a:r>
              <a:rPr lang="en-US" sz="2400" dirty="0" smtClean="0">
                <a:solidFill>
                  <a:schemeClr val="accent5">
                    <a:lumMod val="50000"/>
                  </a:schemeClr>
                </a:solidFill>
                <a:effectLst>
                  <a:outerShdw blurRad="38100" dist="38100" dir="2700000" algn="tl">
                    <a:srgbClr val="000000">
                      <a:alpha val="43137"/>
                    </a:srgbClr>
                  </a:outerShdw>
                </a:effectLst>
              </a:rPr>
              <a:t>Extract Fiber From Volume</a:t>
            </a:r>
          </a:p>
        </p:txBody>
      </p:sp>
      <p:sp>
        <p:nvSpPr>
          <p:cNvPr id="8" name="TextBox 7"/>
          <p:cNvSpPr txBox="1"/>
          <p:nvPr/>
        </p:nvSpPr>
        <p:spPr>
          <a:xfrm>
            <a:off x="1143000" y="1779687"/>
            <a:ext cx="3505200" cy="1200329"/>
          </a:xfrm>
          <a:prstGeom prst="rect">
            <a:avLst/>
          </a:prstGeom>
          <a:noFill/>
        </p:spPr>
        <p:txBody>
          <a:bodyPr wrap="square" rtlCol="0">
            <a:spAutoFit/>
          </a:bodyPr>
          <a:lstStyle/>
          <a:p>
            <a:pPr marL="742950" lvl="1" indent="-285750">
              <a:buFont typeface="Arial" pitchFamily="34" charset="0"/>
              <a:buChar char="•"/>
            </a:pPr>
            <a:endParaRPr lang="en-US" dirty="0" smtClean="0"/>
          </a:p>
          <a:p>
            <a:pPr marL="742950" lvl="1" indent="-285750">
              <a:buFont typeface="Arial" pitchFamily="34" charset="0"/>
              <a:buChar char="•"/>
            </a:pPr>
            <a:endParaRPr lang="en-US" dirty="0"/>
          </a:p>
          <a:p>
            <a:pPr marL="742950" lvl="1" indent="-285750">
              <a:buFont typeface="Arial" pitchFamily="34" charset="0"/>
              <a:buChar char="•"/>
            </a:pPr>
            <a:endParaRPr lang="en-US" dirty="0" smtClean="0"/>
          </a:p>
          <a:p>
            <a:pPr marL="742950" lvl="1" indent="-285750">
              <a:buFont typeface="Arial" pitchFamily="34" charset="0"/>
              <a:buChar char="•"/>
            </a:pPr>
            <a:endParaRPr lang="en-US" dirty="0" smtClean="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3248" y="1779687"/>
            <a:ext cx="4545481" cy="3645298"/>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1143000" y="1676400"/>
            <a:ext cx="3290248" cy="4247317"/>
          </a:xfrm>
          <a:prstGeom prst="rect">
            <a:avLst/>
          </a:prstGeom>
          <a:noFill/>
        </p:spPr>
        <p:txBody>
          <a:bodyPr wrap="square" rtlCol="0">
            <a:spAutoFit/>
          </a:bodyPr>
          <a:lstStyle/>
          <a:p>
            <a:pPr marL="285750" indent="-285750">
              <a:buFont typeface="Arial" pitchFamily="34" charset="0"/>
              <a:buChar char="•"/>
            </a:pPr>
            <a:r>
              <a:rPr lang="en-US" dirty="0" smtClean="0"/>
              <a:t>If there is at least one fiber selected, you can click on “Apply”</a:t>
            </a:r>
          </a:p>
          <a:p>
            <a:pPr marL="285750" indent="-285750">
              <a:buFont typeface="Arial" pitchFamily="34" charset="0"/>
              <a:buChar char="•"/>
            </a:pPr>
            <a:endParaRPr lang="en-US" dirty="0"/>
          </a:p>
          <a:p>
            <a:pPr marL="285750" indent="-285750">
              <a:buFont typeface="Arial" pitchFamily="34" charset="0"/>
              <a:buChar char="•"/>
            </a:pPr>
            <a:r>
              <a:rPr lang="en-US" dirty="0" smtClean="0"/>
              <a:t>“Apply” will process data for each cases and for each selected fibers</a:t>
            </a:r>
          </a:p>
          <a:p>
            <a:pPr marL="285750" indent="-285750">
              <a:buFont typeface="Arial" pitchFamily="34" charset="0"/>
              <a:buChar char="•"/>
            </a:pPr>
            <a:endParaRPr lang="en-US" dirty="0"/>
          </a:p>
          <a:p>
            <a:pPr marL="285750" indent="-285750">
              <a:buFont typeface="Arial" pitchFamily="34" charset="0"/>
              <a:buChar char="•"/>
            </a:pPr>
            <a:r>
              <a:rPr lang="en-US" dirty="0" smtClean="0"/>
              <a:t>It will create a VTK File for each combination case-fiber named as following : </a:t>
            </a:r>
            <a:r>
              <a:rPr lang="en-US" i="1" dirty="0" err="1" smtClean="0"/>
              <a:t>casename_fibername.vtk</a:t>
            </a:r>
            <a:endParaRPr lang="en-US" i="1" dirty="0" smtClean="0"/>
          </a:p>
          <a:p>
            <a:pPr marL="285750" indent="-285750">
              <a:buFont typeface="Arial" pitchFamily="34" charset="0"/>
              <a:buChar char="•"/>
            </a:pPr>
            <a:endParaRPr lang="en-US" dirty="0"/>
          </a:p>
          <a:p>
            <a:pPr marL="285750" indent="-285750">
              <a:buFont typeface="Arial" pitchFamily="34" charset="0"/>
              <a:buChar char="•"/>
            </a:pPr>
            <a:r>
              <a:rPr lang="en-US" dirty="0" smtClean="0"/>
              <a:t>You can see created file on the Table</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0" y="5715000"/>
            <a:ext cx="4933950" cy="819150"/>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7" name="Slide Number Placeholder 6"/>
          <p:cNvSpPr>
            <a:spLocks noGrp="1"/>
          </p:cNvSpPr>
          <p:nvPr>
            <p:ph type="sldNum" sz="quarter" idx="12"/>
          </p:nvPr>
        </p:nvSpPr>
        <p:spPr/>
        <p:txBody>
          <a:bodyPr/>
          <a:lstStyle/>
          <a:p>
            <a:fld id="{6294C92D-0306-4E69-9CD3-20855E849650}" type="slidenum">
              <a:rPr kumimoji="0" lang="en-US" smtClean="0"/>
              <a:t>17</a:t>
            </a:fld>
            <a:endParaRPr kumimoji="0" lang="en-US"/>
          </a:p>
        </p:txBody>
      </p:sp>
    </p:spTree>
    <p:extLst>
      <p:ext uri="{BB962C8B-B14F-4D97-AF65-F5344CB8AC3E}">
        <p14:creationId xmlns:p14="http://schemas.microsoft.com/office/powerpoint/2010/main" val="26999549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29570"/>
            <a:ext cx="7530889" cy="914400"/>
          </a:xfrm>
        </p:spPr>
        <p:txBody>
          <a:bodyPr/>
          <a:lstStyle/>
          <a:p>
            <a:r>
              <a:rPr lang="en-US" dirty="0" smtClean="0"/>
              <a:t>Atlas Settings</a:t>
            </a:r>
            <a:endParaRPr lang="en-US" dirty="0"/>
          </a:p>
        </p:txBody>
      </p:sp>
      <p:sp>
        <p:nvSpPr>
          <p:cNvPr id="6" name="TextBox 5"/>
          <p:cNvSpPr txBox="1"/>
          <p:nvPr/>
        </p:nvSpPr>
        <p:spPr>
          <a:xfrm>
            <a:off x="1752600" y="809089"/>
            <a:ext cx="3505200" cy="461665"/>
          </a:xfrm>
          <a:prstGeom prst="rect">
            <a:avLst/>
          </a:prstGeom>
          <a:noFill/>
        </p:spPr>
        <p:txBody>
          <a:bodyPr wrap="square" rtlCol="0">
            <a:spAutoFit/>
          </a:bodyPr>
          <a:lstStyle/>
          <a:p>
            <a:r>
              <a:rPr lang="en-US" sz="2400" dirty="0" smtClean="0">
                <a:solidFill>
                  <a:schemeClr val="accent5">
                    <a:lumMod val="50000"/>
                  </a:schemeClr>
                </a:solidFill>
                <a:effectLst>
                  <a:outerShdw blurRad="38100" dist="38100" dir="2700000" algn="tl">
                    <a:srgbClr val="000000">
                      <a:alpha val="43137"/>
                    </a:srgbClr>
                  </a:outerShdw>
                </a:effectLst>
              </a:rPr>
              <a:t>Skipping computation?</a:t>
            </a:r>
          </a:p>
        </p:txBody>
      </p:sp>
      <p:sp>
        <p:nvSpPr>
          <p:cNvPr id="8" name="TextBox 7"/>
          <p:cNvSpPr txBox="1"/>
          <p:nvPr/>
        </p:nvSpPr>
        <p:spPr>
          <a:xfrm>
            <a:off x="1143000" y="1779687"/>
            <a:ext cx="3505200" cy="1200329"/>
          </a:xfrm>
          <a:prstGeom prst="rect">
            <a:avLst/>
          </a:prstGeom>
          <a:noFill/>
        </p:spPr>
        <p:txBody>
          <a:bodyPr wrap="square" rtlCol="0">
            <a:spAutoFit/>
          </a:bodyPr>
          <a:lstStyle/>
          <a:p>
            <a:pPr marL="742950" lvl="1" indent="-285750">
              <a:buFont typeface="Arial" pitchFamily="34" charset="0"/>
              <a:buChar char="•"/>
            </a:pPr>
            <a:endParaRPr lang="en-US" dirty="0" smtClean="0"/>
          </a:p>
          <a:p>
            <a:pPr marL="742950" lvl="1" indent="-285750">
              <a:buFont typeface="Arial" pitchFamily="34" charset="0"/>
              <a:buChar char="•"/>
            </a:pPr>
            <a:endParaRPr lang="en-US" dirty="0"/>
          </a:p>
          <a:p>
            <a:pPr marL="742950" lvl="1" indent="-285750">
              <a:buFont typeface="Arial" pitchFamily="34" charset="0"/>
              <a:buChar char="•"/>
            </a:pPr>
            <a:endParaRPr lang="en-US" dirty="0" smtClean="0"/>
          </a:p>
          <a:p>
            <a:pPr marL="742950" lvl="1" indent="-285750">
              <a:buFont typeface="Arial" pitchFamily="34" charset="0"/>
              <a:buChar char="•"/>
            </a:pPr>
            <a:endParaRPr lang="en-US" dirty="0" smtClean="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200" y="4724400"/>
            <a:ext cx="4591691" cy="1324160"/>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1447800" y="1779687"/>
            <a:ext cx="7010400" cy="2862322"/>
          </a:xfrm>
          <a:prstGeom prst="rect">
            <a:avLst/>
          </a:prstGeom>
          <a:noFill/>
        </p:spPr>
        <p:txBody>
          <a:bodyPr wrap="square" rtlCol="0">
            <a:spAutoFit/>
          </a:bodyPr>
          <a:lstStyle/>
          <a:p>
            <a:pPr marL="285750" indent="-285750">
              <a:buFont typeface="Arial" pitchFamily="34" charset="0"/>
              <a:buChar char="•"/>
            </a:pPr>
            <a:r>
              <a:rPr lang="en-US" dirty="0" smtClean="0"/>
              <a:t>If a file already exist in the same folder (see Output Hierarchy) a window pop up</a:t>
            </a:r>
          </a:p>
          <a:p>
            <a:pPr marL="285750" indent="-285750">
              <a:buFont typeface="Arial" pitchFamily="34" charset="0"/>
              <a:buChar char="•"/>
            </a:pPr>
            <a:endParaRPr lang="en-US" dirty="0"/>
          </a:p>
          <a:p>
            <a:pPr marL="285750" indent="-285750">
              <a:buFont typeface="Arial" pitchFamily="34" charset="0"/>
              <a:buChar char="•"/>
            </a:pPr>
            <a:r>
              <a:rPr lang="en-US" dirty="0" smtClean="0"/>
              <a:t>“Cancel” will stop </a:t>
            </a:r>
            <a:r>
              <a:rPr lang="en-US" dirty="0" err="1" smtClean="0"/>
              <a:t>FiberProcess</a:t>
            </a: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“No” and “No to All” will replace the existing file by the computed one(s)</a:t>
            </a:r>
          </a:p>
          <a:p>
            <a:pPr marL="285750" indent="-285750">
              <a:buFont typeface="Arial" pitchFamily="34" charset="0"/>
              <a:buChar char="•"/>
            </a:pPr>
            <a:endParaRPr lang="en-US" dirty="0"/>
          </a:p>
          <a:p>
            <a:pPr marL="285750" indent="-285750">
              <a:buFont typeface="Arial" pitchFamily="34" charset="0"/>
              <a:buChar char="•"/>
            </a:pPr>
            <a:r>
              <a:rPr lang="en-US" dirty="0" smtClean="0"/>
              <a:t>“Yes” and “Yes to All” will use the existing file(s) for the following steps</a:t>
            </a:r>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5" name="Slide Number Placeholder 4"/>
          <p:cNvSpPr>
            <a:spLocks noGrp="1"/>
          </p:cNvSpPr>
          <p:nvPr>
            <p:ph type="sldNum" sz="quarter" idx="12"/>
          </p:nvPr>
        </p:nvSpPr>
        <p:spPr/>
        <p:txBody>
          <a:bodyPr/>
          <a:lstStyle/>
          <a:p>
            <a:fld id="{6294C92D-0306-4E69-9CD3-20855E849650}" type="slidenum">
              <a:rPr kumimoji="0" lang="en-US" smtClean="0"/>
              <a:t>18</a:t>
            </a:fld>
            <a:endParaRPr kumimoji="0" lang="en-US"/>
          </a:p>
        </p:txBody>
      </p:sp>
    </p:spTree>
    <p:extLst>
      <p:ext uri="{BB962C8B-B14F-4D97-AF65-F5344CB8AC3E}">
        <p14:creationId xmlns:p14="http://schemas.microsoft.com/office/powerpoint/2010/main" val="26999549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29570"/>
            <a:ext cx="7530889" cy="914400"/>
          </a:xfrm>
        </p:spPr>
        <p:txBody>
          <a:bodyPr/>
          <a:lstStyle/>
          <a:p>
            <a:r>
              <a:rPr lang="en-US" dirty="0" smtClean="0"/>
              <a:t>Atlas Settings</a:t>
            </a:r>
            <a:endParaRPr lang="en-US" dirty="0"/>
          </a:p>
        </p:txBody>
      </p:sp>
      <p:sp>
        <p:nvSpPr>
          <p:cNvPr id="6" name="TextBox 5"/>
          <p:cNvSpPr txBox="1"/>
          <p:nvPr/>
        </p:nvSpPr>
        <p:spPr>
          <a:xfrm>
            <a:off x="1752600" y="809089"/>
            <a:ext cx="3505200" cy="461665"/>
          </a:xfrm>
          <a:prstGeom prst="rect">
            <a:avLst/>
          </a:prstGeom>
          <a:noFill/>
        </p:spPr>
        <p:txBody>
          <a:bodyPr wrap="square" rtlCol="0">
            <a:spAutoFit/>
          </a:bodyPr>
          <a:lstStyle/>
          <a:p>
            <a:r>
              <a:rPr lang="en-US" sz="2400" dirty="0" smtClean="0">
                <a:solidFill>
                  <a:schemeClr val="accent5">
                    <a:lumMod val="50000"/>
                  </a:schemeClr>
                </a:solidFill>
                <a:effectLst>
                  <a:outerShdw blurRad="38100" dist="38100" dir="2700000" algn="tl">
                    <a:srgbClr val="000000">
                      <a:alpha val="43137"/>
                    </a:srgbClr>
                  </a:outerShdw>
                </a:effectLst>
              </a:rPr>
              <a:t>Going to Step 3</a:t>
            </a:r>
          </a:p>
        </p:txBody>
      </p:sp>
      <p:sp>
        <p:nvSpPr>
          <p:cNvPr id="8" name="TextBox 7"/>
          <p:cNvSpPr txBox="1"/>
          <p:nvPr/>
        </p:nvSpPr>
        <p:spPr>
          <a:xfrm>
            <a:off x="1143000" y="1779687"/>
            <a:ext cx="3505200" cy="1200329"/>
          </a:xfrm>
          <a:prstGeom prst="rect">
            <a:avLst/>
          </a:prstGeom>
          <a:noFill/>
        </p:spPr>
        <p:txBody>
          <a:bodyPr wrap="square" rtlCol="0">
            <a:spAutoFit/>
          </a:bodyPr>
          <a:lstStyle/>
          <a:p>
            <a:pPr marL="742950" lvl="1" indent="-285750">
              <a:buFont typeface="Arial" pitchFamily="34" charset="0"/>
              <a:buChar char="•"/>
            </a:pPr>
            <a:endParaRPr lang="en-US" dirty="0" smtClean="0"/>
          </a:p>
          <a:p>
            <a:pPr marL="742950" lvl="1" indent="-285750">
              <a:buFont typeface="Arial" pitchFamily="34" charset="0"/>
              <a:buChar char="•"/>
            </a:pPr>
            <a:endParaRPr lang="en-US" dirty="0"/>
          </a:p>
          <a:p>
            <a:pPr marL="742950" lvl="1" indent="-285750">
              <a:buFont typeface="Arial" pitchFamily="34" charset="0"/>
              <a:buChar char="•"/>
            </a:pPr>
            <a:endParaRPr lang="en-US" dirty="0" smtClean="0"/>
          </a:p>
          <a:p>
            <a:pPr marL="742950" lvl="1" indent="-285750">
              <a:buFont typeface="Arial" pitchFamily="34" charset="0"/>
              <a:buChar char="•"/>
            </a:pPr>
            <a:endParaRPr lang="en-US" dirty="0" smtClean="0"/>
          </a:p>
        </p:txBody>
      </p:sp>
      <p:sp>
        <p:nvSpPr>
          <p:cNvPr id="4" name="TextBox 3"/>
          <p:cNvSpPr txBox="1"/>
          <p:nvPr/>
        </p:nvSpPr>
        <p:spPr>
          <a:xfrm>
            <a:off x="1196451" y="2340739"/>
            <a:ext cx="2993409" cy="2862322"/>
          </a:xfrm>
          <a:prstGeom prst="rect">
            <a:avLst/>
          </a:prstGeom>
          <a:noFill/>
        </p:spPr>
        <p:txBody>
          <a:bodyPr wrap="square" rtlCol="0">
            <a:spAutoFit/>
          </a:bodyPr>
          <a:lstStyle/>
          <a:p>
            <a:pPr marL="285750" indent="-285750">
              <a:buFont typeface="Arial" pitchFamily="34" charset="0"/>
              <a:buChar char="•"/>
            </a:pPr>
            <a:r>
              <a:rPr lang="en-US" sz="2000" dirty="0" smtClean="0"/>
              <a:t>If processing went right, “Next Step” button will replace the “Apply” button</a:t>
            </a:r>
          </a:p>
          <a:p>
            <a:endParaRPr lang="en-US" sz="2000" dirty="0" smtClean="0"/>
          </a:p>
          <a:p>
            <a:pPr marL="285750" indent="-285750">
              <a:buFont typeface="Arial" pitchFamily="34" charset="0"/>
              <a:buChar char="•"/>
            </a:pPr>
            <a:endParaRPr lang="en-US" sz="2000" dirty="0" smtClean="0"/>
          </a:p>
          <a:p>
            <a:pPr marL="285750" indent="-285750">
              <a:buFont typeface="Arial" pitchFamily="34" charset="0"/>
              <a:buChar char="•"/>
            </a:pPr>
            <a:endParaRPr lang="en-US" sz="2000" dirty="0"/>
          </a:p>
          <a:p>
            <a:pPr marL="285750" indent="-285750">
              <a:buFont typeface="Arial" pitchFamily="34" charset="0"/>
              <a:buChar char="•"/>
            </a:pPr>
            <a:r>
              <a:rPr lang="en-US" sz="2000" dirty="0" smtClean="0"/>
              <a:t>Clicking on “Next Step” will send you to Step 3</a:t>
            </a:r>
            <a:endParaRPr lang="en-US" sz="200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9709" y="1981200"/>
            <a:ext cx="4655838" cy="3733800"/>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3" name="Slide Number Placeholder 2"/>
          <p:cNvSpPr>
            <a:spLocks noGrp="1"/>
          </p:cNvSpPr>
          <p:nvPr>
            <p:ph type="sldNum" sz="quarter" idx="12"/>
          </p:nvPr>
        </p:nvSpPr>
        <p:spPr/>
        <p:txBody>
          <a:bodyPr/>
          <a:lstStyle/>
          <a:p>
            <a:fld id="{6294C92D-0306-4E69-9CD3-20855E849650}" type="slidenum">
              <a:rPr kumimoji="0" lang="en-US" smtClean="0"/>
              <a:t>19</a:t>
            </a:fld>
            <a:endParaRPr kumimoji="0" lang="en-US"/>
          </a:p>
        </p:txBody>
      </p:sp>
    </p:spTree>
    <p:extLst>
      <p:ext uri="{BB962C8B-B14F-4D97-AF65-F5344CB8AC3E}">
        <p14:creationId xmlns:p14="http://schemas.microsoft.com/office/powerpoint/2010/main" val="26999549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81200" y="3581400"/>
            <a:ext cx="7406640" cy="935502"/>
          </a:xfrm>
        </p:spPr>
        <p:txBody>
          <a:bodyPr>
            <a:noAutofit/>
          </a:bodyPr>
          <a:lstStyle/>
          <a:p>
            <a:r>
              <a:rPr lang="en-US" sz="6600" dirty="0" smtClean="0"/>
              <a:t>Step 3 : Analysis 	   		Settings</a:t>
            </a:r>
            <a:endParaRPr lang="en-US" sz="66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6" name="Slide Number Placeholder 5"/>
          <p:cNvSpPr>
            <a:spLocks noGrp="1"/>
          </p:cNvSpPr>
          <p:nvPr>
            <p:ph type="sldNum" sz="quarter" idx="12"/>
          </p:nvPr>
        </p:nvSpPr>
        <p:spPr/>
        <p:txBody>
          <a:bodyPr/>
          <a:lstStyle/>
          <a:p>
            <a:fld id="{6294C92D-0306-4E69-9CD3-20855E849650}" type="slidenum">
              <a:rPr kumimoji="0" lang="en-US" smtClean="0"/>
              <a:t>20</a:t>
            </a:fld>
            <a:endParaRPr kumimoji="0" lang="en-US"/>
          </a:p>
        </p:txBody>
      </p:sp>
    </p:spTree>
    <p:extLst>
      <p:ext uri="{BB962C8B-B14F-4D97-AF65-F5344CB8AC3E}">
        <p14:creationId xmlns:p14="http://schemas.microsoft.com/office/powerpoint/2010/main" val="19224395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29570"/>
            <a:ext cx="7530889" cy="914400"/>
          </a:xfrm>
        </p:spPr>
        <p:txBody>
          <a:bodyPr/>
          <a:lstStyle/>
          <a:p>
            <a:r>
              <a:rPr lang="en-US" dirty="0" smtClean="0"/>
              <a:t>Analysis Settings</a:t>
            </a:r>
            <a:endParaRPr lang="en-US" dirty="0"/>
          </a:p>
        </p:txBody>
      </p:sp>
      <p:sp>
        <p:nvSpPr>
          <p:cNvPr id="8" name="TextBox 7"/>
          <p:cNvSpPr txBox="1"/>
          <p:nvPr/>
        </p:nvSpPr>
        <p:spPr>
          <a:xfrm>
            <a:off x="1371600" y="1337846"/>
            <a:ext cx="7162800" cy="4985980"/>
          </a:xfrm>
          <a:prstGeom prst="rect">
            <a:avLst/>
          </a:prstGeom>
          <a:noFill/>
        </p:spPr>
        <p:txBody>
          <a:bodyPr wrap="square" rtlCol="0">
            <a:spAutoFit/>
          </a:bodyPr>
          <a:lstStyle/>
          <a:p>
            <a:pPr marL="742950" lvl="1" indent="-285750">
              <a:buFont typeface="Arial" pitchFamily="34" charset="0"/>
              <a:buChar char="•"/>
            </a:pPr>
            <a:endParaRPr lang="en-US" sz="2000" dirty="0" smtClean="0"/>
          </a:p>
          <a:p>
            <a:pPr marL="742950" lvl="1" indent="-285750">
              <a:buFont typeface="Arial" pitchFamily="34" charset="0"/>
              <a:buChar char="•"/>
            </a:pPr>
            <a:r>
              <a:rPr lang="en-US" sz="2000" dirty="0" smtClean="0"/>
              <a:t>In this step you will read statistical information from the previous extracted fiber</a:t>
            </a:r>
          </a:p>
          <a:p>
            <a:pPr marL="742950" lvl="1" indent="-285750">
              <a:buFont typeface="Arial" pitchFamily="34" charset="0"/>
              <a:buChar char="•"/>
            </a:pPr>
            <a:endParaRPr lang="en-US" sz="2000" dirty="0" smtClean="0"/>
          </a:p>
          <a:p>
            <a:pPr marL="742950" lvl="1" indent="-285750">
              <a:buFont typeface="Arial" pitchFamily="34" charset="0"/>
              <a:buChar char="•"/>
            </a:pPr>
            <a:endParaRPr lang="en-US" sz="2000" dirty="0"/>
          </a:p>
          <a:p>
            <a:pPr marL="742950" lvl="1" indent="-285750">
              <a:buFont typeface="Arial" pitchFamily="34" charset="0"/>
              <a:buChar char="•"/>
            </a:pPr>
            <a:r>
              <a:rPr lang="en-US" sz="2000" dirty="0" smtClean="0"/>
              <a:t>An initialization will be done thanks to a plan file</a:t>
            </a:r>
          </a:p>
          <a:p>
            <a:pPr marL="742950" lvl="1" indent="-285750">
              <a:buFont typeface="Arial" pitchFamily="34" charset="0"/>
              <a:buChar char="•"/>
            </a:pPr>
            <a:endParaRPr lang="en-US" sz="2000" dirty="0" smtClean="0"/>
          </a:p>
          <a:p>
            <a:pPr marL="742950" lvl="1" indent="-285750">
              <a:buFont typeface="Arial" pitchFamily="34" charset="0"/>
              <a:buChar char="•"/>
            </a:pPr>
            <a:endParaRPr lang="en-US" sz="2000" dirty="0"/>
          </a:p>
          <a:p>
            <a:pPr marL="742950" lvl="1" indent="-285750">
              <a:buFont typeface="Arial" pitchFamily="34" charset="0"/>
              <a:buChar char="•"/>
            </a:pPr>
            <a:r>
              <a:rPr lang="en-US" sz="2000" dirty="0" smtClean="0"/>
              <a:t>All those information will be gathered in one data sheet per cases</a:t>
            </a:r>
            <a:endParaRPr lang="en-US" sz="2000" dirty="0"/>
          </a:p>
          <a:p>
            <a:pPr marL="742950" lvl="1" indent="-285750">
              <a:buFont typeface="Arial" pitchFamily="34" charset="0"/>
              <a:buChar char="•"/>
            </a:pPr>
            <a:endParaRPr lang="en-US" sz="2000" dirty="0" smtClean="0"/>
          </a:p>
          <a:p>
            <a:pPr marL="742950" lvl="1" indent="-285750">
              <a:buFont typeface="Arial" pitchFamily="34" charset="0"/>
              <a:buChar char="•"/>
            </a:pPr>
            <a:endParaRPr lang="en-US" sz="2000" dirty="0" smtClean="0"/>
          </a:p>
          <a:p>
            <a:pPr marL="742950" lvl="1" indent="-285750">
              <a:buFont typeface="Arial" pitchFamily="34" charset="0"/>
              <a:buChar char="•"/>
            </a:pPr>
            <a:r>
              <a:rPr lang="en-US" sz="2000" dirty="0" smtClean="0"/>
              <a:t>Besides cases, those information will also be extracted from the Atlas Fiber to allow you to compare both files from case and atlas</a:t>
            </a:r>
          </a:p>
          <a:p>
            <a:pPr marL="742950" lvl="1" indent="-285750">
              <a:buFont typeface="Arial" pitchFamily="34" charset="0"/>
              <a:buChar char="•"/>
            </a:pPr>
            <a:endParaRPr lang="en-US" dirty="0" smtClean="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4" name="Slide Number Placeholder 3"/>
          <p:cNvSpPr>
            <a:spLocks noGrp="1"/>
          </p:cNvSpPr>
          <p:nvPr>
            <p:ph type="sldNum" sz="quarter" idx="12"/>
          </p:nvPr>
        </p:nvSpPr>
        <p:spPr/>
        <p:txBody>
          <a:bodyPr/>
          <a:lstStyle/>
          <a:p>
            <a:fld id="{6294C92D-0306-4E69-9CD3-20855E849650}" type="slidenum">
              <a:rPr kumimoji="0" lang="en-US" smtClean="0"/>
              <a:t>21</a:t>
            </a:fld>
            <a:endParaRPr kumimoji="0" lang="en-US"/>
          </a:p>
        </p:txBody>
      </p:sp>
    </p:spTree>
    <p:extLst>
      <p:ext uri="{BB962C8B-B14F-4D97-AF65-F5344CB8AC3E}">
        <p14:creationId xmlns:p14="http://schemas.microsoft.com/office/powerpoint/2010/main" val="27876529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29570"/>
            <a:ext cx="7530889" cy="914400"/>
          </a:xfrm>
        </p:spPr>
        <p:txBody>
          <a:bodyPr/>
          <a:lstStyle/>
          <a:p>
            <a:r>
              <a:rPr lang="en-US" dirty="0" smtClean="0"/>
              <a:t>Analysis Settings</a:t>
            </a:r>
            <a:endParaRPr lang="en-US" dirty="0"/>
          </a:p>
        </p:txBody>
      </p:sp>
      <p:sp>
        <p:nvSpPr>
          <p:cNvPr id="6" name="TextBox 5"/>
          <p:cNvSpPr txBox="1"/>
          <p:nvPr/>
        </p:nvSpPr>
        <p:spPr>
          <a:xfrm>
            <a:off x="1752600" y="809089"/>
            <a:ext cx="3505200" cy="461665"/>
          </a:xfrm>
          <a:prstGeom prst="rect">
            <a:avLst/>
          </a:prstGeom>
          <a:noFill/>
        </p:spPr>
        <p:txBody>
          <a:bodyPr wrap="square" rtlCol="0">
            <a:spAutoFit/>
          </a:bodyPr>
          <a:lstStyle/>
          <a:p>
            <a:r>
              <a:rPr lang="en-US" sz="2400" dirty="0" smtClean="0">
                <a:solidFill>
                  <a:schemeClr val="accent5">
                    <a:lumMod val="50000"/>
                  </a:schemeClr>
                </a:solidFill>
                <a:effectLst>
                  <a:outerShdw blurRad="38100" dist="38100" dir="2700000" algn="tl">
                    <a:srgbClr val="000000">
                      <a:alpha val="43137"/>
                    </a:srgbClr>
                  </a:outerShdw>
                </a:effectLst>
              </a:rPr>
              <a:t>Select planes</a:t>
            </a:r>
          </a:p>
        </p:txBody>
      </p:sp>
      <p:sp>
        <p:nvSpPr>
          <p:cNvPr id="8" name="TextBox 7"/>
          <p:cNvSpPr txBox="1"/>
          <p:nvPr/>
        </p:nvSpPr>
        <p:spPr>
          <a:xfrm>
            <a:off x="1143000" y="1779687"/>
            <a:ext cx="3505200" cy="1200329"/>
          </a:xfrm>
          <a:prstGeom prst="rect">
            <a:avLst/>
          </a:prstGeom>
          <a:noFill/>
        </p:spPr>
        <p:txBody>
          <a:bodyPr wrap="square" rtlCol="0">
            <a:spAutoFit/>
          </a:bodyPr>
          <a:lstStyle/>
          <a:p>
            <a:pPr marL="742950" lvl="1" indent="-285750">
              <a:buFont typeface="Arial" pitchFamily="34" charset="0"/>
              <a:buChar char="•"/>
            </a:pPr>
            <a:endParaRPr lang="en-US" dirty="0" smtClean="0"/>
          </a:p>
          <a:p>
            <a:pPr marL="742950" lvl="1" indent="-285750">
              <a:buFont typeface="Arial" pitchFamily="34" charset="0"/>
              <a:buChar char="•"/>
            </a:pPr>
            <a:endParaRPr lang="en-US" dirty="0"/>
          </a:p>
          <a:p>
            <a:pPr marL="742950" lvl="1" indent="-285750">
              <a:buFont typeface="Arial" pitchFamily="34" charset="0"/>
              <a:buChar char="•"/>
            </a:pPr>
            <a:endParaRPr lang="en-US" dirty="0" smtClean="0"/>
          </a:p>
          <a:p>
            <a:pPr marL="742950" lvl="1" indent="-285750">
              <a:buFont typeface="Arial" pitchFamily="34" charset="0"/>
              <a:buChar char="•"/>
            </a:pPr>
            <a:endParaRPr lang="en-US" dirty="0" smtClean="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9633" y="2133600"/>
            <a:ext cx="2832634" cy="3419475"/>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1295400" y="2379851"/>
            <a:ext cx="4343400" cy="2862322"/>
          </a:xfrm>
          <a:prstGeom prst="rect">
            <a:avLst/>
          </a:prstGeom>
          <a:noFill/>
        </p:spPr>
        <p:txBody>
          <a:bodyPr wrap="square" rtlCol="0">
            <a:spAutoFit/>
          </a:bodyPr>
          <a:lstStyle/>
          <a:p>
            <a:pPr marL="285750" indent="-285750">
              <a:buFont typeface="Arial" pitchFamily="34" charset="0"/>
              <a:buChar char="•"/>
            </a:pPr>
            <a:r>
              <a:rPr lang="en-US" dirty="0" smtClean="0"/>
              <a:t>Listed planes are FVP File read in the atlas directory</a:t>
            </a:r>
            <a:endParaRPr lang="en-US" dirty="0"/>
          </a:p>
          <a:p>
            <a:pPr marL="285750" indent="-285750">
              <a:buFont typeface="Arial" pitchFamily="34" charset="0"/>
              <a:buChar char="•"/>
            </a:pPr>
            <a:endParaRPr lang="en-US" dirty="0" smtClean="0"/>
          </a:p>
          <a:p>
            <a:pPr marL="285750" indent="-285750">
              <a:buFont typeface="Arial" pitchFamily="34" charset="0"/>
              <a:buChar char="•"/>
            </a:pPr>
            <a:r>
              <a:rPr lang="en-US" dirty="0" smtClean="0"/>
              <a:t>Click to select or deselect a plane file</a:t>
            </a:r>
          </a:p>
          <a:p>
            <a:pPr marL="285750" indent="-285750">
              <a:buFont typeface="Arial" pitchFamily="34" charset="0"/>
              <a:buChar char="•"/>
            </a:pPr>
            <a:endParaRPr lang="en-US" dirty="0"/>
          </a:p>
          <a:p>
            <a:pPr marL="285750" indent="-285750">
              <a:buFont typeface="Arial" pitchFamily="34" charset="0"/>
              <a:buChar char="•"/>
            </a:pPr>
            <a:r>
              <a:rPr lang="en-US" dirty="0" smtClean="0"/>
              <a:t>A plane file should contains the name of the fiber to be read</a:t>
            </a:r>
          </a:p>
          <a:p>
            <a:pPr marL="285750" indent="-285750">
              <a:buFont typeface="Arial" pitchFamily="34" charset="0"/>
              <a:buChar char="•"/>
            </a:pPr>
            <a:endParaRPr lang="en-US" dirty="0"/>
          </a:p>
          <a:p>
            <a:pPr marL="285750" indent="-285750">
              <a:buFont typeface="Arial" pitchFamily="34" charset="0"/>
              <a:buChar char="•"/>
            </a:pPr>
            <a:r>
              <a:rPr lang="en-US" dirty="0" smtClean="0"/>
              <a:t>If no plane file is selected for a fiber, the tool will use an auto plane setting</a:t>
            </a:r>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4" name="Slide Number Placeholder 3"/>
          <p:cNvSpPr>
            <a:spLocks noGrp="1"/>
          </p:cNvSpPr>
          <p:nvPr>
            <p:ph type="sldNum" sz="quarter" idx="12"/>
          </p:nvPr>
        </p:nvSpPr>
        <p:spPr/>
        <p:txBody>
          <a:bodyPr/>
          <a:lstStyle/>
          <a:p>
            <a:fld id="{6294C92D-0306-4E69-9CD3-20855E849650}" type="slidenum">
              <a:rPr kumimoji="0" lang="en-US" smtClean="0"/>
              <a:t>22</a:t>
            </a:fld>
            <a:endParaRPr kumimoji="0" lang="en-US"/>
          </a:p>
        </p:txBody>
      </p:sp>
    </p:spTree>
    <p:extLst>
      <p:ext uri="{BB962C8B-B14F-4D97-AF65-F5344CB8AC3E}">
        <p14:creationId xmlns:p14="http://schemas.microsoft.com/office/powerpoint/2010/main" val="15170988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29570"/>
            <a:ext cx="7530889" cy="914400"/>
          </a:xfrm>
        </p:spPr>
        <p:txBody>
          <a:bodyPr/>
          <a:lstStyle/>
          <a:p>
            <a:r>
              <a:rPr lang="en-US" dirty="0" smtClean="0"/>
              <a:t>Analysis Settings</a:t>
            </a:r>
            <a:endParaRPr lang="en-US" dirty="0"/>
          </a:p>
        </p:txBody>
      </p:sp>
      <p:sp>
        <p:nvSpPr>
          <p:cNvPr id="6" name="TextBox 5"/>
          <p:cNvSpPr txBox="1"/>
          <p:nvPr/>
        </p:nvSpPr>
        <p:spPr>
          <a:xfrm>
            <a:off x="1752600" y="809089"/>
            <a:ext cx="3505200" cy="461665"/>
          </a:xfrm>
          <a:prstGeom prst="rect">
            <a:avLst/>
          </a:prstGeom>
          <a:noFill/>
        </p:spPr>
        <p:txBody>
          <a:bodyPr wrap="square" rtlCol="0">
            <a:spAutoFit/>
          </a:bodyPr>
          <a:lstStyle/>
          <a:p>
            <a:r>
              <a:rPr lang="en-US" sz="2400" dirty="0" smtClean="0">
                <a:solidFill>
                  <a:schemeClr val="accent5">
                    <a:lumMod val="50000"/>
                  </a:schemeClr>
                </a:solidFill>
                <a:effectLst>
                  <a:outerShdw blurRad="38100" dist="38100" dir="2700000" algn="tl">
                    <a:srgbClr val="000000">
                      <a:alpha val="43137"/>
                    </a:srgbClr>
                  </a:outerShdw>
                </a:effectLst>
              </a:rPr>
              <a:t>Select parameters</a:t>
            </a:r>
          </a:p>
        </p:txBody>
      </p:sp>
      <p:sp>
        <p:nvSpPr>
          <p:cNvPr id="8" name="TextBox 7"/>
          <p:cNvSpPr txBox="1"/>
          <p:nvPr/>
        </p:nvSpPr>
        <p:spPr>
          <a:xfrm>
            <a:off x="1143000" y="1779687"/>
            <a:ext cx="3505200" cy="1200329"/>
          </a:xfrm>
          <a:prstGeom prst="rect">
            <a:avLst/>
          </a:prstGeom>
          <a:noFill/>
        </p:spPr>
        <p:txBody>
          <a:bodyPr wrap="square" rtlCol="0">
            <a:spAutoFit/>
          </a:bodyPr>
          <a:lstStyle/>
          <a:p>
            <a:pPr marL="742950" lvl="1" indent="-285750">
              <a:buFont typeface="Arial" pitchFamily="34" charset="0"/>
              <a:buChar char="•"/>
            </a:pPr>
            <a:endParaRPr lang="en-US" dirty="0" smtClean="0"/>
          </a:p>
          <a:p>
            <a:pPr marL="742950" lvl="1" indent="-285750">
              <a:buFont typeface="Arial" pitchFamily="34" charset="0"/>
              <a:buChar char="•"/>
            </a:pPr>
            <a:endParaRPr lang="en-US" dirty="0"/>
          </a:p>
          <a:p>
            <a:pPr marL="742950" lvl="1" indent="-285750">
              <a:buFont typeface="Arial" pitchFamily="34" charset="0"/>
              <a:buChar char="•"/>
            </a:pPr>
            <a:endParaRPr lang="en-US" dirty="0" smtClean="0"/>
          </a:p>
          <a:p>
            <a:pPr marL="742950" lvl="1" indent="-285750">
              <a:buFont typeface="Arial" pitchFamily="34" charset="0"/>
              <a:buChar char="•"/>
            </a:pPr>
            <a:endParaRPr lang="en-US" dirty="0" smtClean="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0200" y="2788265"/>
            <a:ext cx="3391951" cy="1647825"/>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1295400" y="2596516"/>
            <a:ext cx="3733800" cy="2031325"/>
          </a:xfrm>
          <a:prstGeom prst="rect">
            <a:avLst/>
          </a:prstGeom>
          <a:noFill/>
        </p:spPr>
        <p:txBody>
          <a:bodyPr wrap="square" rtlCol="0">
            <a:spAutoFit/>
          </a:bodyPr>
          <a:lstStyle/>
          <a:p>
            <a:pPr marL="285750" indent="-285750">
              <a:buFont typeface="Arial" pitchFamily="34" charset="0"/>
              <a:buChar char="•"/>
            </a:pPr>
            <a:r>
              <a:rPr lang="en-US" dirty="0" smtClean="0"/>
              <a:t>Select which parameters you want to compute</a:t>
            </a:r>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At least one parameter needs to be checked</a:t>
            </a:r>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5" name="Slide Number Placeholder 4"/>
          <p:cNvSpPr>
            <a:spLocks noGrp="1"/>
          </p:cNvSpPr>
          <p:nvPr>
            <p:ph type="sldNum" sz="quarter" idx="12"/>
          </p:nvPr>
        </p:nvSpPr>
        <p:spPr/>
        <p:txBody>
          <a:bodyPr/>
          <a:lstStyle/>
          <a:p>
            <a:fld id="{6294C92D-0306-4E69-9CD3-20855E849650}" type="slidenum">
              <a:rPr kumimoji="0" lang="en-US" smtClean="0"/>
              <a:t>23</a:t>
            </a:fld>
            <a:endParaRPr kumimoji="0" lang="en-US"/>
          </a:p>
        </p:txBody>
      </p:sp>
    </p:spTree>
    <p:extLst>
      <p:ext uri="{BB962C8B-B14F-4D97-AF65-F5344CB8AC3E}">
        <p14:creationId xmlns:p14="http://schemas.microsoft.com/office/powerpoint/2010/main" val="30237038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29570"/>
            <a:ext cx="7530889" cy="914400"/>
          </a:xfrm>
        </p:spPr>
        <p:txBody>
          <a:bodyPr/>
          <a:lstStyle/>
          <a:p>
            <a:r>
              <a:rPr lang="en-US" dirty="0" smtClean="0"/>
              <a:t>Analysis Settings</a:t>
            </a:r>
            <a:endParaRPr lang="en-US" dirty="0"/>
          </a:p>
        </p:txBody>
      </p:sp>
      <p:sp>
        <p:nvSpPr>
          <p:cNvPr id="6" name="TextBox 5"/>
          <p:cNvSpPr txBox="1"/>
          <p:nvPr/>
        </p:nvSpPr>
        <p:spPr>
          <a:xfrm>
            <a:off x="1752600" y="809089"/>
            <a:ext cx="4038600" cy="461665"/>
          </a:xfrm>
          <a:prstGeom prst="rect">
            <a:avLst/>
          </a:prstGeom>
          <a:noFill/>
        </p:spPr>
        <p:txBody>
          <a:bodyPr wrap="square" rtlCol="0">
            <a:spAutoFit/>
          </a:bodyPr>
          <a:lstStyle/>
          <a:p>
            <a:r>
              <a:rPr lang="en-US" sz="2400" dirty="0" smtClean="0">
                <a:solidFill>
                  <a:schemeClr val="accent5">
                    <a:lumMod val="50000"/>
                  </a:schemeClr>
                </a:solidFill>
                <a:effectLst>
                  <a:outerShdw blurRad="38100" dist="38100" dir="2700000" algn="tl">
                    <a:srgbClr val="000000">
                      <a:alpha val="43137"/>
                    </a:srgbClr>
                  </a:outerShdw>
                </a:effectLst>
              </a:rPr>
              <a:t>Select summary reports layout</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7800" y="3209786"/>
            <a:ext cx="3514725" cy="831001"/>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1295400" y="2194125"/>
            <a:ext cx="3810000" cy="2862322"/>
          </a:xfrm>
          <a:prstGeom prst="rect">
            <a:avLst/>
          </a:prstGeom>
          <a:noFill/>
        </p:spPr>
        <p:txBody>
          <a:bodyPr wrap="square" rtlCol="0">
            <a:spAutoFit/>
          </a:bodyPr>
          <a:lstStyle/>
          <a:p>
            <a:pPr marL="285750" indent="-285750">
              <a:buFont typeface="Arial" pitchFamily="34" charset="0"/>
              <a:buChar char="•"/>
            </a:pPr>
            <a:r>
              <a:rPr lang="en-US" dirty="0" smtClean="0"/>
              <a:t>Gathered information (CSV Format) will be written as follow :</a:t>
            </a:r>
          </a:p>
          <a:p>
            <a:pPr marL="285750" indent="-285750">
              <a:buFont typeface="Arial" pitchFamily="34" charset="0"/>
              <a:buChar char="•"/>
            </a:pPr>
            <a:endParaRPr lang="en-US" dirty="0"/>
          </a:p>
          <a:p>
            <a:pPr marL="742950" lvl="1" indent="-285750">
              <a:buFont typeface="Wingdings" pitchFamily="2" charset="2"/>
              <a:buChar char="Ø"/>
            </a:pPr>
            <a:r>
              <a:rPr lang="en-US" dirty="0" smtClean="0"/>
              <a:t>If you select “Arc length : row”, one data sample will correspond to one line and one case for one column</a:t>
            </a:r>
          </a:p>
          <a:p>
            <a:pPr marL="742950" lvl="1" indent="-285750">
              <a:buFont typeface="Wingdings" pitchFamily="2" charset="2"/>
              <a:buChar char="Ø"/>
            </a:pPr>
            <a:endParaRPr lang="en-US" dirty="0"/>
          </a:p>
          <a:p>
            <a:pPr marL="742950" lvl="1" indent="-285750">
              <a:buFont typeface="Wingdings" pitchFamily="2" charset="2"/>
              <a:buChar char="Ø"/>
            </a:pPr>
            <a:r>
              <a:rPr lang="en-US" dirty="0" smtClean="0"/>
              <a:t>If you select “Case : row”, the table will be transposed</a:t>
            </a:r>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5" name="Slide Number Placeholder 4"/>
          <p:cNvSpPr>
            <a:spLocks noGrp="1"/>
          </p:cNvSpPr>
          <p:nvPr>
            <p:ph type="sldNum" sz="quarter" idx="12"/>
          </p:nvPr>
        </p:nvSpPr>
        <p:spPr/>
        <p:txBody>
          <a:bodyPr/>
          <a:lstStyle/>
          <a:p>
            <a:fld id="{6294C92D-0306-4E69-9CD3-20855E849650}" type="slidenum">
              <a:rPr kumimoji="0" lang="en-US" smtClean="0"/>
              <a:t>24</a:t>
            </a:fld>
            <a:endParaRPr kumimoji="0" lang="en-US"/>
          </a:p>
        </p:txBody>
      </p:sp>
    </p:spTree>
    <p:extLst>
      <p:ext uri="{BB962C8B-B14F-4D97-AF65-F5344CB8AC3E}">
        <p14:creationId xmlns:p14="http://schemas.microsoft.com/office/powerpoint/2010/main" val="99711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29570"/>
            <a:ext cx="7530889" cy="914400"/>
          </a:xfrm>
        </p:spPr>
        <p:txBody>
          <a:bodyPr/>
          <a:lstStyle/>
          <a:p>
            <a:r>
              <a:rPr lang="en-US" dirty="0" smtClean="0"/>
              <a:t>Analysis Settings</a:t>
            </a:r>
            <a:endParaRPr lang="en-US" dirty="0"/>
          </a:p>
        </p:txBody>
      </p:sp>
      <p:sp>
        <p:nvSpPr>
          <p:cNvPr id="6" name="TextBox 5"/>
          <p:cNvSpPr txBox="1"/>
          <p:nvPr/>
        </p:nvSpPr>
        <p:spPr>
          <a:xfrm>
            <a:off x="1752600" y="809089"/>
            <a:ext cx="3505200" cy="461665"/>
          </a:xfrm>
          <a:prstGeom prst="rect">
            <a:avLst/>
          </a:prstGeom>
          <a:noFill/>
        </p:spPr>
        <p:txBody>
          <a:bodyPr wrap="square" rtlCol="0">
            <a:spAutoFit/>
          </a:bodyPr>
          <a:lstStyle/>
          <a:p>
            <a:r>
              <a:rPr lang="en-US" sz="2400" dirty="0" smtClean="0">
                <a:solidFill>
                  <a:schemeClr val="accent5">
                    <a:lumMod val="50000"/>
                  </a:schemeClr>
                </a:solidFill>
                <a:effectLst>
                  <a:outerShdw blurRad="38100" dist="38100" dir="2700000" algn="tl">
                    <a:srgbClr val="000000">
                      <a:alpha val="43137"/>
                    </a:srgbClr>
                  </a:outerShdw>
                </a:effectLst>
              </a:rPr>
              <a:t>Select auto plane settings</a:t>
            </a:r>
          </a:p>
        </p:txBody>
      </p:sp>
      <p:sp>
        <p:nvSpPr>
          <p:cNvPr id="8" name="TextBox 7"/>
          <p:cNvSpPr txBox="1"/>
          <p:nvPr/>
        </p:nvSpPr>
        <p:spPr>
          <a:xfrm>
            <a:off x="1143000" y="1779687"/>
            <a:ext cx="3505200" cy="1200329"/>
          </a:xfrm>
          <a:prstGeom prst="rect">
            <a:avLst/>
          </a:prstGeom>
          <a:noFill/>
        </p:spPr>
        <p:txBody>
          <a:bodyPr wrap="square" rtlCol="0">
            <a:spAutoFit/>
          </a:bodyPr>
          <a:lstStyle/>
          <a:p>
            <a:pPr marL="742950" lvl="1" indent="-285750">
              <a:buFont typeface="Arial" pitchFamily="34" charset="0"/>
              <a:buChar char="•"/>
            </a:pPr>
            <a:endParaRPr lang="en-US" dirty="0" smtClean="0"/>
          </a:p>
          <a:p>
            <a:pPr marL="742950" lvl="1" indent="-285750">
              <a:buFont typeface="Arial" pitchFamily="34" charset="0"/>
              <a:buChar char="•"/>
            </a:pPr>
            <a:endParaRPr lang="en-US" dirty="0"/>
          </a:p>
          <a:p>
            <a:pPr marL="742950" lvl="1" indent="-285750">
              <a:buFont typeface="Arial" pitchFamily="34" charset="0"/>
              <a:buChar char="•"/>
            </a:pPr>
            <a:endParaRPr lang="en-US" dirty="0" smtClean="0"/>
          </a:p>
          <a:p>
            <a:pPr marL="742950" lvl="1" indent="-285750">
              <a:buFont typeface="Arial" pitchFamily="34" charset="0"/>
              <a:buChar char="•"/>
            </a:pPr>
            <a:endParaRPr lang="en-US" dirty="0" smtClean="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7800" y="3124200"/>
            <a:ext cx="3416863" cy="830767"/>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1295400" y="1792197"/>
            <a:ext cx="3810000" cy="3970318"/>
          </a:xfrm>
          <a:prstGeom prst="rect">
            <a:avLst/>
          </a:prstGeom>
          <a:noFill/>
        </p:spPr>
        <p:txBody>
          <a:bodyPr wrap="square" rtlCol="0">
            <a:spAutoFit/>
          </a:bodyPr>
          <a:lstStyle/>
          <a:p>
            <a:pPr marL="285750" indent="-285750">
              <a:buFont typeface="Arial" pitchFamily="34" charset="0"/>
              <a:buChar char="•"/>
            </a:pPr>
            <a:r>
              <a:rPr lang="en-US" dirty="0" smtClean="0"/>
              <a:t>This option will define the origin point of an auto plane</a:t>
            </a:r>
          </a:p>
          <a:p>
            <a:pPr marL="285750" indent="-285750">
              <a:buFont typeface="Arial" pitchFamily="34" charset="0"/>
              <a:buChar char="•"/>
            </a:pPr>
            <a:endParaRPr lang="en-US" dirty="0"/>
          </a:p>
          <a:p>
            <a:pPr marL="285750" indent="-285750">
              <a:buFont typeface="Arial" pitchFamily="34" charset="0"/>
              <a:buChar char="•"/>
            </a:pPr>
            <a:r>
              <a:rPr lang="en-US" dirty="0" smtClean="0"/>
              <a:t>If  “Center of Gravity” is checked, the origin will be the center of gravity of the whole fiber bundle</a:t>
            </a:r>
          </a:p>
          <a:p>
            <a:pPr marL="285750" indent="-285750">
              <a:buFont typeface="Arial" pitchFamily="34" charset="0"/>
              <a:buChar char="•"/>
            </a:pPr>
            <a:endParaRPr lang="en-US" dirty="0"/>
          </a:p>
          <a:p>
            <a:pPr marL="285750" indent="-285750">
              <a:buFont typeface="Arial" pitchFamily="34" charset="0"/>
              <a:buChar char="•"/>
            </a:pPr>
            <a:r>
              <a:rPr lang="en-US" dirty="0" smtClean="0"/>
              <a:t>If  “Median point on Fiber” is checked, the origin will be the median point on the fiber</a:t>
            </a:r>
          </a:p>
          <a:p>
            <a:pPr marL="285750" indent="-285750">
              <a:buFont typeface="Arial" pitchFamily="34" charset="0"/>
              <a:buChar char="•"/>
            </a:pPr>
            <a:endParaRPr lang="en-US" dirty="0"/>
          </a:p>
          <a:p>
            <a:pPr marL="285750" indent="-285750">
              <a:buFont typeface="Arial" pitchFamily="34" charset="0"/>
              <a:buChar char="•"/>
            </a:pPr>
            <a:r>
              <a:rPr lang="en-US" dirty="0" smtClean="0"/>
              <a:t>The normal is always the direction between the two closest point to the origin</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5" name="Slide Number Placeholder 4"/>
          <p:cNvSpPr>
            <a:spLocks noGrp="1"/>
          </p:cNvSpPr>
          <p:nvPr>
            <p:ph type="sldNum" sz="quarter" idx="12"/>
          </p:nvPr>
        </p:nvSpPr>
        <p:spPr/>
        <p:txBody>
          <a:bodyPr/>
          <a:lstStyle/>
          <a:p>
            <a:fld id="{6294C92D-0306-4E69-9CD3-20855E849650}" type="slidenum">
              <a:rPr kumimoji="0" lang="en-US" smtClean="0"/>
              <a:t>25</a:t>
            </a:fld>
            <a:endParaRPr kumimoji="0" lang="en-US"/>
          </a:p>
        </p:txBody>
      </p:sp>
    </p:spTree>
    <p:extLst>
      <p:ext uri="{BB962C8B-B14F-4D97-AF65-F5344CB8AC3E}">
        <p14:creationId xmlns:p14="http://schemas.microsoft.com/office/powerpoint/2010/main" val="99711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29570"/>
            <a:ext cx="7530889" cy="914400"/>
          </a:xfrm>
        </p:spPr>
        <p:txBody>
          <a:bodyPr/>
          <a:lstStyle/>
          <a:p>
            <a:r>
              <a:rPr lang="en-US" dirty="0" smtClean="0"/>
              <a:t>Analysis Settings</a:t>
            </a:r>
            <a:endParaRPr lang="en-US" dirty="0"/>
          </a:p>
        </p:txBody>
      </p:sp>
      <p:sp>
        <p:nvSpPr>
          <p:cNvPr id="6" name="TextBox 5"/>
          <p:cNvSpPr txBox="1"/>
          <p:nvPr/>
        </p:nvSpPr>
        <p:spPr>
          <a:xfrm>
            <a:off x="1752600" y="809089"/>
            <a:ext cx="3505200" cy="461665"/>
          </a:xfrm>
          <a:prstGeom prst="rect">
            <a:avLst/>
          </a:prstGeom>
          <a:noFill/>
        </p:spPr>
        <p:txBody>
          <a:bodyPr wrap="square" rtlCol="0">
            <a:spAutoFit/>
          </a:bodyPr>
          <a:lstStyle/>
          <a:p>
            <a:r>
              <a:rPr lang="en-US" sz="2400" dirty="0" smtClean="0">
                <a:solidFill>
                  <a:schemeClr val="accent5">
                    <a:lumMod val="50000"/>
                  </a:schemeClr>
                </a:solidFill>
                <a:effectLst>
                  <a:outerShdw blurRad="38100" dist="38100" dir="2700000" algn="tl">
                    <a:srgbClr val="000000">
                      <a:alpha val="43137"/>
                    </a:srgbClr>
                  </a:outerShdw>
                </a:effectLst>
              </a:rPr>
              <a:t>Calculating Statistics</a:t>
            </a:r>
          </a:p>
        </p:txBody>
      </p:sp>
      <p:sp>
        <p:nvSpPr>
          <p:cNvPr id="8" name="TextBox 7"/>
          <p:cNvSpPr txBox="1"/>
          <p:nvPr/>
        </p:nvSpPr>
        <p:spPr>
          <a:xfrm>
            <a:off x="1143000" y="1779687"/>
            <a:ext cx="3505200" cy="1200329"/>
          </a:xfrm>
          <a:prstGeom prst="rect">
            <a:avLst/>
          </a:prstGeom>
          <a:noFill/>
        </p:spPr>
        <p:txBody>
          <a:bodyPr wrap="square" rtlCol="0">
            <a:spAutoFit/>
          </a:bodyPr>
          <a:lstStyle/>
          <a:p>
            <a:pPr marL="742950" lvl="1" indent="-285750">
              <a:buFont typeface="Arial" pitchFamily="34" charset="0"/>
              <a:buChar char="•"/>
            </a:pPr>
            <a:endParaRPr lang="en-US" dirty="0" smtClean="0"/>
          </a:p>
          <a:p>
            <a:pPr marL="742950" lvl="1" indent="-285750">
              <a:buFont typeface="Arial" pitchFamily="34" charset="0"/>
              <a:buChar char="•"/>
            </a:pPr>
            <a:endParaRPr lang="en-US" dirty="0"/>
          </a:p>
          <a:p>
            <a:pPr marL="742950" lvl="1" indent="-285750">
              <a:buFont typeface="Arial" pitchFamily="34" charset="0"/>
              <a:buChar char="•"/>
            </a:pPr>
            <a:endParaRPr lang="en-US" dirty="0" smtClean="0"/>
          </a:p>
          <a:p>
            <a:pPr marL="742950" lvl="1" indent="-285750">
              <a:buFont typeface="Arial" pitchFamily="34" charset="0"/>
              <a:buChar char="•"/>
            </a:pPr>
            <a:endParaRPr lang="en-US" dirty="0" smtClean="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5734681"/>
            <a:ext cx="7825854" cy="946939"/>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1143000" y="1467683"/>
            <a:ext cx="7825854" cy="4278094"/>
          </a:xfrm>
          <a:prstGeom prst="rect">
            <a:avLst/>
          </a:prstGeom>
          <a:noFill/>
        </p:spPr>
        <p:txBody>
          <a:bodyPr wrap="square" rtlCol="0">
            <a:spAutoFit/>
          </a:bodyPr>
          <a:lstStyle/>
          <a:p>
            <a:pPr marL="285750" indent="-285750">
              <a:buFont typeface="Arial" pitchFamily="34" charset="0"/>
              <a:buChar char="•"/>
            </a:pPr>
            <a:r>
              <a:rPr lang="en-US" sz="1700" dirty="0" smtClean="0"/>
              <a:t>As in Step 2, click on the “Apply” button to calculate statistics and gathered information on a CSV File</a:t>
            </a:r>
          </a:p>
          <a:p>
            <a:pPr marL="285750" indent="-285750">
              <a:buFont typeface="Arial" pitchFamily="34" charset="0"/>
              <a:buChar char="•"/>
            </a:pPr>
            <a:endParaRPr lang="en-US" sz="1700" dirty="0"/>
          </a:p>
          <a:p>
            <a:pPr marL="285750" indent="-285750">
              <a:buFont typeface="Arial" pitchFamily="34" charset="0"/>
              <a:buChar char="•"/>
            </a:pPr>
            <a:r>
              <a:rPr lang="en-US" sz="1700" dirty="0" smtClean="0"/>
              <a:t>It will calculate statistics for each file created on Step 2</a:t>
            </a:r>
          </a:p>
          <a:p>
            <a:pPr marL="285750" indent="-285750">
              <a:buFont typeface="Arial" pitchFamily="34" charset="0"/>
              <a:buChar char="•"/>
            </a:pPr>
            <a:endParaRPr lang="en-US" sz="1700" dirty="0"/>
          </a:p>
          <a:p>
            <a:pPr marL="285750" indent="-285750">
              <a:buFont typeface="Arial" pitchFamily="34" charset="0"/>
              <a:buChar char="•"/>
            </a:pPr>
            <a:r>
              <a:rPr lang="en-US" sz="1700" dirty="0" smtClean="0"/>
              <a:t>One FVP File per call will be created and added in the Table plus one per fiber that will describe the atlas</a:t>
            </a:r>
          </a:p>
          <a:p>
            <a:pPr marL="285750" indent="-285750">
              <a:buFont typeface="Arial" pitchFamily="34" charset="0"/>
              <a:buChar char="•"/>
            </a:pPr>
            <a:endParaRPr lang="en-US" sz="1700" dirty="0"/>
          </a:p>
          <a:p>
            <a:pPr marL="285750" indent="-285750">
              <a:buFont typeface="Arial" pitchFamily="34" charset="0"/>
              <a:buChar char="•"/>
            </a:pPr>
            <a:r>
              <a:rPr lang="en-US" sz="1700" dirty="0" smtClean="0"/>
              <a:t>Gathered </a:t>
            </a:r>
            <a:r>
              <a:rPr lang="en-US" sz="1700" dirty="0" err="1" smtClean="0"/>
              <a:t>informations</a:t>
            </a:r>
            <a:r>
              <a:rPr lang="en-US" sz="1700" dirty="0" smtClean="0"/>
              <a:t> files are created as follow :</a:t>
            </a:r>
          </a:p>
          <a:p>
            <a:pPr marL="742950" lvl="1" indent="-285750">
              <a:buFont typeface="Wingdings" pitchFamily="2" charset="2"/>
              <a:buChar char="Ø"/>
            </a:pPr>
            <a:r>
              <a:rPr lang="en-US" sz="1700" dirty="0" smtClean="0"/>
              <a:t>One file per fiber per parameter is created</a:t>
            </a:r>
          </a:p>
          <a:p>
            <a:pPr marL="742950" lvl="1" indent="-285750">
              <a:buFont typeface="Wingdings" pitchFamily="2" charset="2"/>
              <a:buChar char="Ø"/>
            </a:pPr>
            <a:r>
              <a:rPr lang="en-US" sz="1700" dirty="0" smtClean="0"/>
              <a:t>Each file is named : </a:t>
            </a:r>
            <a:r>
              <a:rPr lang="en-US" sz="1700" i="1" dirty="0" smtClean="0"/>
              <a:t>fibername_parameter.csv</a:t>
            </a:r>
          </a:p>
          <a:p>
            <a:pPr marL="285750" indent="-285750">
              <a:buFont typeface="Arial" pitchFamily="34" charset="0"/>
              <a:buChar char="•"/>
            </a:pPr>
            <a:endParaRPr lang="en-US" sz="1700" dirty="0"/>
          </a:p>
          <a:p>
            <a:pPr marL="285750" indent="-285750">
              <a:buFont typeface="Arial" pitchFamily="34" charset="0"/>
              <a:buChar char="•"/>
            </a:pPr>
            <a:r>
              <a:rPr lang="en-US" sz="1700" dirty="0" smtClean="0"/>
              <a:t>When computation is finished, the “Next Step” button will replace the “Apply” button</a:t>
            </a:r>
          </a:p>
          <a:p>
            <a:pPr marL="285750" indent="-285750">
              <a:buFont typeface="Arial" pitchFamily="34" charset="0"/>
              <a:buChar char="•"/>
            </a:pPr>
            <a:endParaRPr lang="en-US" sz="1700" dirty="0"/>
          </a:p>
          <a:p>
            <a:pPr marL="285750" indent="-285750">
              <a:buFont typeface="Arial" pitchFamily="34" charset="0"/>
              <a:buChar char="•"/>
            </a:pPr>
            <a:r>
              <a:rPr lang="en-US" sz="1700" dirty="0" smtClean="0"/>
              <a:t>Click on “Next Step” to go to the Step 4</a:t>
            </a:r>
            <a:endParaRPr lang="en-US" sz="1700"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5" name="Slide Number Placeholder 4"/>
          <p:cNvSpPr>
            <a:spLocks noGrp="1"/>
          </p:cNvSpPr>
          <p:nvPr>
            <p:ph type="sldNum" sz="quarter" idx="12"/>
          </p:nvPr>
        </p:nvSpPr>
        <p:spPr/>
        <p:txBody>
          <a:bodyPr/>
          <a:lstStyle/>
          <a:p>
            <a:fld id="{6294C92D-0306-4E69-9CD3-20855E849650}" type="slidenum">
              <a:rPr kumimoji="0" lang="en-US" smtClean="0"/>
              <a:t>26</a:t>
            </a:fld>
            <a:endParaRPr kumimoji="0" lang="en-US"/>
          </a:p>
        </p:txBody>
      </p:sp>
    </p:spTree>
    <p:extLst>
      <p:ext uri="{BB962C8B-B14F-4D97-AF65-F5344CB8AC3E}">
        <p14:creationId xmlns:p14="http://schemas.microsoft.com/office/powerpoint/2010/main" val="99711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2743200"/>
            <a:ext cx="7406640" cy="935502"/>
          </a:xfrm>
        </p:spPr>
        <p:txBody>
          <a:bodyPr>
            <a:noAutofit/>
          </a:bodyPr>
          <a:lstStyle/>
          <a:p>
            <a:r>
              <a:rPr lang="en-US" sz="6600" dirty="0" smtClean="0"/>
              <a:t>Step 4 : Plot Window</a:t>
            </a:r>
            <a:endParaRPr lang="en-US" sz="66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6" name="Slide Number Placeholder 5"/>
          <p:cNvSpPr>
            <a:spLocks noGrp="1"/>
          </p:cNvSpPr>
          <p:nvPr>
            <p:ph type="sldNum" sz="quarter" idx="12"/>
          </p:nvPr>
        </p:nvSpPr>
        <p:spPr/>
        <p:txBody>
          <a:bodyPr/>
          <a:lstStyle/>
          <a:p>
            <a:fld id="{6294C92D-0306-4E69-9CD3-20855E849650}" type="slidenum">
              <a:rPr kumimoji="0" lang="en-US" smtClean="0"/>
              <a:t>27</a:t>
            </a:fld>
            <a:endParaRPr kumimoji="0" lang="en-US"/>
          </a:p>
        </p:txBody>
      </p:sp>
    </p:spTree>
    <p:extLst>
      <p:ext uri="{BB962C8B-B14F-4D97-AF65-F5344CB8AC3E}">
        <p14:creationId xmlns:p14="http://schemas.microsoft.com/office/powerpoint/2010/main" val="19224395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29570"/>
            <a:ext cx="7530889" cy="914400"/>
          </a:xfrm>
        </p:spPr>
        <p:txBody>
          <a:bodyPr/>
          <a:lstStyle/>
          <a:p>
            <a:r>
              <a:rPr lang="en-US" dirty="0" smtClean="0"/>
              <a:t>Plot Window</a:t>
            </a:r>
            <a:endParaRPr lang="en-US" dirty="0"/>
          </a:p>
        </p:txBody>
      </p:sp>
      <p:sp>
        <p:nvSpPr>
          <p:cNvPr id="7" name="TextBox 6"/>
          <p:cNvSpPr txBox="1"/>
          <p:nvPr/>
        </p:nvSpPr>
        <p:spPr>
          <a:xfrm>
            <a:off x="1828800" y="2134173"/>
            <a:ext cx="6400800" cy="2862322"/>
          </a:xfrm>
          <a:prstGeom prst="rect">
            <a:avLst/>
          </a:prstGeom>
          <a:noFill/>
        </p:spPr>
        <p:txBody>
          <a:bodyPr wrap="square" rtlCol="0">
            <a:spAutoFit/>
          </a:bodyPr>
          <a:lstStyle/>
          <a:p>
            <a:pPr marL="285750" indent="-285750">
              <a:buFont typeface="Arial" pitchFamily="34" charset="0"/>
              <a:buChar char="•"/>
            </a:pPr>
            <a:r>
              <a:rPr lang="en-US" dirty="0" smtClean="0"/>
              <a:t>This step helps you to compare statistical information by plotting them</a:t>
            </a:r>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3 types of curves can be distinguished :  curves from cases, from atlas and statistical values such as mean and </a:t>
            </a:r>
            <a:r>
              <a:rPr lang="en-US" dirty="0" err="1" smtClean="0"/>
              <a:t>std</a:t>
            </a:r>
            <a:endParaRPr lang="en-US" dirty="0" smtClean="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You also will be able to check the correlation mapping between each cases and the atlas</a:t>
            </a:r>
            <a:endParaRPr lang="en-US"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3" name="Slide Number Placeholder 2"/>
          <p:cNvSpPr>
            <a:spLocks noGrp="1"/>
          </p:cNvSpPr>
          <p:nvPr>
            <p:ph type="sldNum" sz="quarter" idx="12"/>
          </p:nvPr>
        </p:nvSpPr>
        <p:spPr/>
        <p:txBody>
          <a:bodyPr/>
          <a:lstStyle/>
          <a:p>
            <a:fld id="{6294C92D-0306-4E69-9CD3-20855E849650}" type="slidenum">
              <a:rPr kumimoji="0" lang="en-US" smtClean="0"/>
              <a:t>28</a:t>
            </a:fld>
            <a:endParaRPr kumimoji="0" lang="en-US"/>
          </a:p>
        </p:txBody>
      </p:sp>
    </p:spTree>
    <p:extLst>
      <p:ext uri="{BB962C8B-B14F-4D97-AF65-F5344CB8AC3E}">
        <p14:creationId xmlns:p14="http://schemas.microsoft.com/office/powerpoint/2010/main" val="22727133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29570"/>
            <a:ext cx="7530889" cy="914400"/>
          </a:xfrm>
        </p:spPr>
        <p:txBody>
          <a:bodyPr/>
          <a:lstStyle/>
          <a:p>
            <a:r>
              <a:rPr lang="en-US" dirty="0" smtClean="0"/>
              <a:t>Plot Window</a:t>
            </a:r>
            <a:endParaRPr lang="en-US" dirty="0"/>
          </a:p>
        </p:txBody>
      </p:sp>
      <p:sp>
        <p:nvSpPr>
          <p:cNvPr id="6" name="TextBox 5"/>
          <p:cNvSpPr txBox="1"/>
          <p:nvPr/>
        </p:nvSpPr>
        <p:spPr>
          <a:xfrm>
            <a:off x="1752600" y="809089"/>
            <a:ext cx="3505200" cy="461665"/>
          </a:xfrm>
          <a:prstGeom prst="rect">
            <a:avLst/>
          </a:prstGeom>
          <a:noFill/>
        </p:spPr>
        <p:txBody>
          <a:bodyPr wrap="square" rtlCol="0">
            <a:spAutoFit/>
          </a:bodyPr>
          <a:lstStyle/>
          <a:p>
            <a:r>
              <a:rPr lang="en-US" sz="2400" dirty="0" smtClean="0">
                <a:solidFill>
                  <a:schemeClr val="accent5">
                    <a:lumMod val="50000"/>
                  </a:schemeClr>
                </a:solidFill>
                <a:effectLst>
                  <a:outerShdw blurRad="38100" dist="38100" dir="2700000" algn="tl">
                    <a:srgbClr val="000000">
                      <a:alpha val="43137"/>
                    </a:srgbClr>
                  </a:outerShdw>
                </a:effectLst>
              </a:rPr>
              <a:t>Pop up the Plot Window</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1200" y="1981200"/>
            <a:ext cx="2876550" cy="3267075"/>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1295400" y="2379851"/>
            <a:ext cx="4419600" cy="2308324"/>
          </a:xfrm>
          <a:prstGeom prst="rect">
            <a:avLst/>
          </a:prstGeom>
          <a:noFill/>
        </p:spPr>
        <p:txBody>
          <a:bodyPr wrap="square" rtlCol="0">
            <a:spAutoFit/>
          </a:bodyPr>
          <a:lstStyle/>
          <a:p>
            <a:pPr marL="285750" indent="-285750">
              <a:buFont typeface="Arial" pitchFamily="34" charset="0"/>
              <a:buChar char="•"/>
            </a:pPr>
            <a:r>
              <a:rPr lang="en-US" dirty="0" smtClean="0"/>
              <a:t>The list shows which files will be plotted</a:t>
            </a:r>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Only FVP Files can be read</a:t>
            </a:r>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Click on “Plot” to open the plot window that will display each relevant curves</a:t>
            </a:r>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3" name="Slide Number Placeholder 2"/>
          <p:cNvSpPr>
            <a:spLocks noGrp="1"/>
          </p:cNvSpPr>
          <p:nvPr>
            <p:ph type="sldNum" sz="quarter" idx="12"/>
          </p:nvPr>
        </p:nvSpPr>
        <p:spPr/>
        <p:txBody>
          <a:bodyPr/>
          <a:lstStyle/>
          <a:p>
            <a:fld id="{6294C92D-0306-4E69-9CD3-20855E849650}" type="slidenum">
              <a:rPr kumimoji="0" lang="en-US" smtClean="0"/>
              <a:t>29</a:t>
            </a:fld>
            <a:endParaRPr kumimoji="0" lang="en-US"/>
          </a:p>
        </p:txBody>
      </p:sp>
    </p:spTree>
    <p:extLst>
      <p:ext uri="{BB962C8B-B14F-4D97-AF65-F5344CB8AC3E}">
        <p14:creationId xmlns:p14="http://schemas.microsoft.com/office/powerpoint/2010/main" val="15949595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29570"/>
            <a:ext cx="7530889" cy="914400"/>
          </a:xfrm>
        </p:spPr>
        <p:txBody>
          <a:bodyPr/>
          <a:lstStyle/>
          <a:p>
            <a:r>
              <a:rPr lang="en-US" dirty="0" smtClean="0"/>
              <a:t>Plot Window</a:t>
            </a:r>
            <a:endParaRPr lang="en-US" dirty="0"/>
          </a:p>
        </p:txBody>
      </p:sp>
      <p:sp>
        <p:nvSpPr>
          <p:cNvPr id="6" name="TextBox 5"/>
          <p:cNvSpPr txBox="1"/>
          <p:nvPr/>
        </p:nvSpPr>
        <p:spPr>
          <a:xfrm>
            <a:off x="1752600" y="809089"/>
            <a:ext cx="3505200" cy="461665"/>
          </a:xfrm>
          <a:prstGeom prst="rect">
            <a:avLst/>
          </a:prstGeom>
          <a:noFill/>
        </p:spPr>
        <p:txBody>
          <a:bodyPr wrap="square" rtlCol="0">
            <a:spAutoFit/>
          </a:bodyPr>
          <a:lstStyle/>
          <a:p>
            <a:r>
              <a:rPr lang="en-US" sz="2400" dirty="0" smtClean="0">
                <a:solidFill>
                  <a:schemeClr val="accent5">
                    <a:lumMod val="50000"/>
                  </a:schemeClr>
                </a:solidFill>
                <a:effectLst>
                  <a:outerShdw blurRad="38100" dist="38100" dir="2700000" algn="tl">
                    <a:srgbClr val="000000">
                      <a:alpha val="43137"/>
                    </a:srgbClr>
                  </a:outerShdw>
                </a:effectLst>
              </a:rPr>
              <a:t>Window structure</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83206" y="1852773"/>
            <a:ext cx="4506587" cy="3505200"/>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1219200" y="1600200"/>
            <a:ext cx="3048000" cy="4247317"/>
          </a:xfrm>
          <a:prstGeom prst="rect">
            <a:avLst/>
          </a:prstGeom>
          <a:noFill/>
        </p:spPr>
        <p:txBody>
          <a:bodyPr wrap="square" rtlCol="0">
            <a:spAutoFit/>
          </a:bodyPr>
          <a:lstStyle/>
          <a:p>
            <a:pPr marL="285750" indent="-285750">
              <a:buFont typeface="Arial" pitchFamily="34" charset="0"/>
              <a:buChar char="•"/>
            </a:pPr>
            <a:r>
              <a:rPr lang="en-US" dirty="0" smtClean="0">
                <a:solidFill>
                  <a:srgbClr val="FF0000"/>
                </a:solidFill>
              </a:rPr>
              <a:t>Plot Interface : Checked curves will be displayed here. Three kind of curves can be displayed :</a:t>
            </a:r>
          </a:p>
          <a:p>
            <a:pPr marL="742950" lvl="1" indent="-285750">
              <a:buFont typeface="Wingdings" pitchFamily="2" charset="2"/>
              <a:buChar char="Ø"/>
            </a:pPr>
            <a:r>
              <a:rPr lang="en-US" dirty="0" smtClean="0">
                <a:solidFill>
                  <a:srgbClr val="FF0000"/>
                </a:solidFill>
              </a:rPr>
              <a:t>Cases</a:t>
            </a:r>
          </a:p>
          <a:p>
            <a:pPr marL="742950" lvl="1" indent="-285750">
              <a:buFont typeface="Wingdings" pitchFamily="2" charset="2"/>
              <a:buChar char="Ø"/>
            </a:pPr>
            <a:r>
              <a:rPr lang="en-US" dirty="0" smtClean="0">
                <a:solidFill>
                  <a:srgbClr val="FF0000"/>
                </a:solidFill>
              </a:rPr>
              <a:t>Atlas</a:t>
            </a:r>
          </a:p>
          <a:p>
            <a:pPr marL="742950" lvl="1" indent="-285750">
              <a:buFont typeface="Wingdings" pitchFamily="2" charset="2"/>
              <a:buChar char="Ø"/>
            </a:pPr>
            <a:r>
              <a:rPr lang="en-US" dirty="0" smtClean="0">
                <a:solidFill>
                  <a:srgbClr val="FF0000"/>
                </a:solidFill>
              </a:rPr>
              <a:t>Statistic</a:t>
            </a:r>
          </a:p>
          <a:p>
            <a:pPr marL="285750" indent="-285750">
              <a:buFont typeface="Arial" pitchFamily="34" charset="0"/>
              <a:buChar char="•"/>
            </a:pPr>
            <a:endParaRPr lang="en-US" dirty="0" smtClean="0">
              <a:solidFill>
                <a:srgbClr val="FF0000"/>
              </a:solidFill>
            </a:endParaRPr>
          </a:p>
          <a:p>
            <a:pPr marL="285750" indent="-285750">
              <a:buFont typeface="Arial" pitchFamily="34" charset="0"/>
              <a:buChar char="•"/>
            </a:pPr>
            <a:endParaRPr lang="en-US" dirty="0">
              <a:solidFill>
                <a:srgbClr val="FF0000"/>
              </a:solidFill>
            </a:endParaRPr>
          </a:p>
          <a:p>
            <a:pPr marL="285750" indent="-285750">
              <a:buFont typeface="Arial" pitchFamily="34" charset="0"/>
              <a:buChar char="•"/>
            </a:pPr>
            <a:r>
              <a:rPr lang="en-US" dirty="0" smtClean="0">
                <a:solidFill>
                  <a:srgbClr val="00B050"/>
                </a:solidFill>
              </a:rPr>
              <a:t>Detailed information of the FVP File read</a:t>
            </a:r>
          </a:p>
          <a:p>
            <a:pPr marL="285750" indent="-285750">
              <a:buFont typeface="Arial" pitchFamily="34" charset="0"/>
              <a:buChar char="•"/>
            </a:pPr>
            <a:endParaRPr lang="en-US" dirty="0" smtClean="0">
              <a:solidFill>
                <a:srgbClr val="00B050"/>
              </a:solidFill>
            </a:endParaRPr>
          </a:p>
          <a:p>
            <a:pPr marL="285750" indent="-285750">
              <a:buFont typeface="Arial" pitchFamily="34" charset="0"/>
              <a:buChar char="•"/>
            </a:pPr>
            <a:endParaRPr lang="en-US" dirty="0">
              <a:solidFill>
                <a:srgbClr val="00B050"/>
              </a:solidFill>
            </a:endParaRPr>
          </a:p>
          <a:p>
            <a:pPr marL="285750" indent="-285750">
              <a:buFont typeface="Arial" pitchFamily="34" charset="0"/>
              <a:buChar char="•"/>
            </a:pPr>
            <a:r>
              <a:rPr lang="en-US" dirty="0" smtClean="0">
                <a:solidFill>
                  <a:srgbClr val="0070C0"/>
                </a:solidFill>
              </a:rPr>
              <a:t>Option panel to change the display</a:t>
            </a:r>
            <a:r>
              <a:rPr lang="en-US" dirty="0" smtClean="0">
                <a:solidFill>
                  <a:srgbClr val="00B050"/>
                </a:solidFill>
              </a:rPr>
              <a:t> </a:t>
            </a:r>
            <a:endParaRPr lang="en-US" dirty="0">
              <a:solidFill>
                <a:srgbClr val="00B050"/>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3" name="Slide Number Placeholder 2"/>
          <p:cNvSpPr>
            <a:spLocks noGrp="1"/>
          </p:cNvSpPr>
          <p:nvPr>
            <p:ph type="sldNum" sz="quarter" idx="12"/>
          </p:nvPr>
        </p:nvSpPr>
        <p:spPr/>
        <p:txBody>
          <a:bodyPr/>
          <a:lstStyle/>
          <a:p>
            <a:fld id="{6294C92D-0306-4E69-9CD3-20855E849650}" type="slidenum">
              <a:rPr kumimoji="0" lang="en-US" smtClean="0"/>
              <a:t>30</a:t>
            </a:fld>
            <a:endParaRPr kumimoji="0" lang="en-US"/>
          </a:p>
        </p:txBody>
      </p:sp>
    </p:spTree>
    <p:extLst>
      <p:ext uri="{BB962C8B-B14F-4D97-AF65-F5344CB8AC3E}">
        <p14:creationId xmlns:p14="http://schemas.microsoft.com/office/powerpoint/2010/main" val="14488058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29570"/>
            <a:ext cx="7530889" cy="914400"/>
          </a:xfrm>
        </p:spPr>
        <p:txBody>
          <a:bodyPr/>
          <a:lstStyle/>
          <a:p>
            <a:r>
              <a:rPr lang="en-US" dirty="0" smtClean="0"/>
              <a:t>Plot Window</a:t>
            </a:r>
            <a:endParaRPr lang="en-US" dirty="0"/>
          </a:p>
        </p:txBody>
      </p:sp>
      <p:sp>
        <p:nvSpPr>
          <p:cNvPr id="6" name="TextBox 5"/>
          <p:cNvSpPr txBox="1"/>
          <p:nvPr/>
        </p:nvSpPr>
        <p:spPr>
          <a:xfrm>
            <a:off x="1752600" y="809089"/>
            <a:ext cx="3505200" cy="461665"/>
          </a:xfrm>
          <a:prstGeom prst="rect">
            <a:avLst/>
          </a:prstGeom>
          <a:noFill/>
        </p:spPr>
        <p:txBody>
          <a:bodyPr wrap="square" rtlCol="0">
            <a:spAutoFit/>
          </a:bodyPr>
          <a:lstStyle/>
          <a:p>
            <a:r>
              <a:rPr lang="en-US" sz="2400" dirty="0" smtClean="0">
                <a:solidFill>
                  <a:schemeClr val="accent5">
                    <a:lumMod val="50000"/>
                  </a:schemeClr>
                </a:solidFill>
                <a:effectLst>
                  <a:outerShdw blurRad="38100" dist="38100" dir="2700000" algn="tl">
                    <a:srgbClr val="000000">
                      <a:alpha val="43137"/>
                    </a:srgbClr>
                  </a:outerShdw>
                </a:effectLst>
              </a:rPr>
              <a:t>Selecting displayed curves</a:t>
            </a:r>
          </a:p>
        </p:txBody>
      </p:sp>
      <p:sp>
        <p:nvSpPr>
          <p:cNvPr id="8" name="TextBox 7"/>
          <p:cNvSpPr txBox="1"/>
          <p:nvPr/>
        </p:nvSpPr>
        <p:spPr>
          <a:xfrm>
            <a:off x="1143000" y="1779687"/>
            <a:ext cx="3505200" cy="1200329"/>
          </a:xfrm>
          <a:prstGeom prst="rect">
            <a:avLst/>
          </a:prstGeom>
          <a:noFill/>
        </p:spPr>
        <p:txBody>
          <a:bodyPr wrap="square" rtlCol="0">
            <a:spAutoFit/>
          </a:bodyPr>
          <a:lstStyle/>
          <a:p>
            <a:pPr marL="742950" lvl="1" indent="-285750">
              <a:buFont typeface="Arial" pitchFamily="34" charset="0"/>
              <a:buChar char="•"/>
            </a:pPr>
            <a:endParaRPr lang="en-US" dirty="0" smtClean="0"/>
          </a:p>
          <a:p>
            <a:pPr marL="742950" lvl="1" indent="-285750">
              <a:buFont typeface="Arial" pitchFamily="34" charset="0"/>
              <a:buChar char="•"/>
            </a:pPr>
            <a:endParaRPr lang="en-US" dirty="0"/>
          </a:p>
          <a:p>
            <a:pPr marL="742950" lvl="1" indent="-285750">
              <a:buFont typeface="Arial" pitchFamily="34" charset="0"/>
              <a:buChar char="•"/>
            </a:pPr>
            <a:endParaRPr lang="en-US" dirty="0" smtClean="0"/>
          </a:p>
          <a:p>
            <a:pPr marL="742950" lvl="1" indent="-285750">
              <a:buFont typeface="Arial" pitchFamily="34" charset="0"/>
              <a:buChar char="•"/>
            </a:pPr>
            <a:endParaRPr lang="en-US" dirty="0" smtClean="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1612" y="1905296"/>
            <a:ext cx="4120271" cy="4245800"/>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1219200" y="1766039"/>
            <a:ext cx="3352800" cy="4524315"/>
          </a:xfrm>
          <a:prstGeom prst="rect">
            <a:avLst/>
          </a:prstGeom>
          <a:noFill/>
        </p:spPr>
        <p:txBody>
          <a:bodyPr wrap="square" rtlCol="0">
            <a:spAutoFit/>
          </a:bodyPr>
          <a:lstStyle/>
          <a:p>
            <a:pPr marL="285750" indent="-285750">
              <a:buFont typeface="Arial" pitchFamily="34" charset="0"/>
              <a:buChar char="•"/>
            </a:pPr>
            <a:r>
              <a:rPr lang="en-US" dirty="0" smtClean="0"/>
              <a:t>Choose which parameter to display for each curves</a:t>
            </a:r>
          </a:p>
          <a:p>
            <a:pPr marL="285750" indent="-285750">
              <a:buFont typeface="Arial" pitchFamily="34" charset="0"/>
              <a:buChar char="•"/>
            </a:pPr>
            <a:endParaRPr lang="en-US" dirty="0"/>
          </a:p>
          <a:p>
            <a:pPr marL="285750" indent="-285750">
              <a:buFont typeface="Arial" pitchFamily="34" charset="0"/>
              <a:buChar char="•"/>
            </a:pPr>
            <a:r>
              <a:rPr lang="en-US" dirty="0" smtClean="0"/>
              <a:t>Then, Check a box corresponding to a case to display the associated curve</a:t>
            </a:r>
          </a:p>
          <a:p>
            <a:pPr marL="285750" indent="-285750">
              <a:buFont typeface="Arial" pitchFamily="34" charset="0"/>
              <a:buChar char="•"/>
            </a:pPr>
            <a:endParaRPr lang="en-US" dirty="0"/>
          </a:p>
          <a:p>
            <a:pPr marL="285750" indent="-285750">
              <a:buFont typeface="Arial" pitchFamily="34" charset="0"/>
              <a:buChar char="•"/>
            </a:pPr>
            <a:r>
              <a:rPr lang="en-US" dirty="0" smtClean="0"/>
              <a:t>Choose the fiber you want to display</a:t>
            </a:r>
          </a:p>
          <a:p>
            <a:pPr marL="285750" indent="-285750">
              <a:buFont typeface="Arial" pitchFamily="34" charset="0"/>
              <a:buChar char="•"/>
            </a:pPr>
            <a:endParaRPr lang="en-US" dirty="0"/>
          </a:p>
          <a:p>
            <a:pPr marL="285750" indent="-285750">
              <a:buFont typeface="Arial" pitchFamily="34" charset="0"/>
              <a:buChar char="•"/>
            </a:pPr>
            <a:r>
              <a:rPr lang="en-US" dirty="0" smtClean="0"/>
              <a:t>Just one parameter and one fiber can be selected at a time</a:t>
            </a:r>
          </a:p>
          <a:p>
            <a:pPr marL="285750" indent="-285750">
              <a:buFont typeface="Arial" pitchFamily="34" charset="0"/>
              <a:buChar char="•"/>
            </a:pPr>
            <a:endParaRPr lang="en-US" dirty="0"/>
          </a:p>
          <a:p>
            <a:pPr marL="285750" indent="-285750">
              <a:buFont typeface="Arial" pitchFamily="34" charset="0"/>
              <a:buChar char="•"/>
            </a:pPr>
            <a:r>
              <a:rPr lang="en-US" dirty="0" smtClean="0"/>
              <a:t>Standard deviation curves are plotted with discontinue dashes</a:t>
            </a:r>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5" name="Slide Number Placeholder 4"/>
          <p:cNvSpPr>
            <a:spLocks noGrp="1"/>
          </p:cNvSpPr>
          <p:nvPr>
            <p:ph type="sldNum" sz="quarter" idx="12"/>
          </p:nvPr>
        </p:nvSpPr>
        <p:spPr/>
        <p:txBody>
          <a:bodyPr/>
          <a:lstStyle/>
          <a:p>
            <a:fld id="{6294C92D-0306-4E69-9CD3-20855E849650}" type="slidenum">
              <a:rPr kumimoji="0" lang="en-US" smtClean="0"/>
              <a:t>31</a:t>
            </a:fld>
            <a:endParaRPr kumimoji="0" lang="en-US"/>
          </a:p>
        </p:txBody>
      </p:sp>
    </p:spTree>
    <p:extLst>
      <p:ext uri="{BB962C8B-B14F-4D97-AF65-F5344CB8AC3E}">
        <p14:creationId xmlns:p14="http://schemas.microsoft.com/office/powerpoint/2010/main" val="20558611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29570"/>
            <a:ext cx="7530889" cy="914400"/>
          </a:xfrm>
        </p:spPr>
        <p:txBody>
          <a:bodyPr/>
          <a:lstStyle/>
          <a:p>
            <a:r>
              <a:rPr lang="en-US" dirty="0" smtClean="0"/>
              <a:t>Plot Window</a:t>
            </a:r>
            <a:endParaRPr lang="en-US" dirty="0"/>
          </a:p>
        </p:txBody>
      </p:sp>
      <p:sp>
        <p:nvSpPr>
          <p:cNvPr id="6" name="TextBox 5"/>
          <p:cNvSpPr txBox="1"/>
          <p:nvPr/>
        </p:nvSpPr>
        <p:spPr>
          <a:xfrm>
            <a:off x="1752600" y="809089"/>
            <a:ext cx="3505200" cy="461665"/>
          </a:xfrm>
          <a:prstGeom prst="rect">
            <a:avLst/>
          </a:prstGeom>
          <a:noFill/>
        </p:spPr>
        <p:txBody>
          <a:bodyPr wrap="square" rtlCol="0">
            <a:spAutoFit/>
          </a:bodyPr>
          <a:lstStyle/>
          <a:p>
            <a:r>
              <a:rPr lang="en-US" sz="2400" dirty="0" smtClean="0">
                <a:solidFill>
                  <a:schemeClr val="accent5">
                    <a:lumMod val="50000"/>
                  </a:schemeClr>
                </a:solidFill>
                <a:effectLst>
                  <a:outerShdw blurRad="38100" dist="38100" dir="2700000" algn="tl">
                    <a:srgbClr val="000000">
                      <a:alpha val="43137"/>
                    </a:srgbClr>
                  </a:outerShdw>
                </a:effectLst>
              </a:rPr>
              <a:t>Adapting pixel size</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2984889"/>
            <a:ext cx="3981450" cy="1323975"/>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1108881" y="2514600"/>
            <a:ext cx="3657600" cy="2492990"/>
          </a:xfrm>
          <a:prstGeom prst="rect">
            <a:avLst/>
          </a:prstGeom>
          <a:noFill/>
        </p:spPr>
        <p:txBody>
          <a:bodyPr wrap="square" rtlCol="0">
            <a:spAutoFit/>
          </a:bodyPr>
          <a:lstStyle/>
          <a:p>
            <a:pPr marL="285750" indent="-285750">
              <a:buFont typeface="Arial" pitchFamily="34" charset="0"/>
              <a:buChar char="•"/>
            </a:pPr>
            <a:r>
              <a:rPr lang="en-US" sz="2000" dirty="0" smtClean="0"/>
              <a:t>Use Sliders to change the pixel size for each type of curves</a:t>
            </a:r>
          </a:p>
          <a:p>
            <a:pPr marL="285750" indent="-285750">
              <a:buFont typeface="Arial" pitchFamily="34" charset="0"/>
              <a:buChar char="•"/>
            </a:pPr>
            <a:endParaRPr lang="en-US" sz="2000" dirty="0"/>
          </a:p>
          <a:p>
            <a:pPr marL="285750" indent="-285750">
              <a:buFont typeface="Arial" pitchFamily="34" charset="0"/>
              <a:buChar char="•"/>
            </a:pPr>
            <a:endParaRPr lang="en-US" sz="2000" dirty="0" smtClean="0"/>
          </a:p>
          <a:p>
            <a:pPr marL="285750" indent="-285750">
              <a:buFont typeface="Arial" pitchFamily="34" charset="0"/>
              <a:buChar char="•"/>
            </a:pPr>
            <a:endParaRPr lang="en-US" sz="2000" dirty="0"/>
          </a:p>
          <a:p>
            <a:pPr marL="285750" indent="-285750">
              <a:buFont typeface="Arial" pitchFamily="34" charset="0"/>
              <a:buChar char="•"/>
            </a:pPr>
            <a:r>
              <a:rPr lang="en-US" sz="2000" dirty="0" smtClean="0"/>
              <a:t>Pixel width “1” is set as default</a:t>
            </a:r>
          </a:p>
          <a:p>
            <a:pPr marL="285750" indent="-285750">
              <a:buFont typeface="Arial" pitchFamily="34" charset="0"/>
              <a:buChar char="•"/>
            </a:pPr>
            <a:endParaRPr lang="en-US" dirty="0"/>
          </a:p>
          <a:p>
            <a:pPr marL="285750" indent="-285750">
              <a:buFont typeface="Arial" pitchFamily="34" charset="0"/>
              <a:buChar char="•"/>
            </a:pPr>
            <a:endParaRPr lang="en-US"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5" name="Slide Number Placeholder 4"/>
          <p:cNvSpPr>
            <a:spLocks noGrp="1"/>
          </p:cNvSpPr>
          <p:nvPr>
            <p:ph type="sldNum" sz="quarter" idx="12"/>
          </p:nvPr>
        </p:nvSpPr>
        <p:spPr/>
        <p:txBody>
          <a:bodyPr/>
          <a:lstStyle/>
          <a:p>
            <a:fld id="{6294C92D-0306-4E69-9CD3-20855E849650}" type="slidenum">
              <a:rPr kumimoji="0" lang="en-US" smtClean="0"/>
              <a:t>32</a:t>
            </a:fld>
            <a:endParaRPr kumimoji="0" lang="en-US"/>
          </a:p>
        </p:txBody>
      </p:sp>
    </p:spTree>
    <p:extLst>
      <p:ext uri="{BB962C8B-B14F-4D97-AF65-F5344CB8AC3E}">
        <p14:creationId xmlns:p14="http://schemas.microsoft.com/office/powerpoint/2010/main" val="20558611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29570"/>
            <a:ext cx="7530889" cy="914400"/>
          </a:xfrm>
        </p:spPr>
        <p:txBody>
          <a:bodyPr/>
          <a:lstStyle/>
          <a:p>
            <a:r>
              <a:rPr lang="en-US" dirty="0" smtClean="0"/>
              <a:t>Plot Window</a:t>
            </a:r>
            <a:endParaRPr lang="en-US" dirty="0"/>
          </a:p>
        </p:txBody>
      </p:sp>
      <p:sp>
        <p:nvSpPr>
          <p:cNvPr id="6" name="TextBox 5"/>
          <p:cNvSpPr txBox="1"/>
          <p:nvPr/>
        </p:nvSpPr>
        <p:spPr>
          <a:xfrm>
            <a:off x="1752600" y="809089"/>
            <a:ext cx="3505200" cy="461665"/>
          </a:xfrm>
          <a:prstGeom prst="rect">
            <a:avLst/>
          </a:prstGeom>
          <a:noFill/>
        </p:spPr>
        <p:txBody>
          <a:bodyPr wrap="square" rtlCol="0">
            <a:spAutoFit/>
          </a:bodyPr>
          <a:lstStyle/>
          <a:p>
            <a:r>
              <a:rPr lang="en-US" sz="2400" dirty="0" smtClean="0">
                <a:solidFill>
                  <a:schemeClr val="accent5">
                    <a:lumMod val="50000"/>
                  </a:schemeClr>
                </a:solidFill>
                <a:effectLst>
                  <a:outerShdw blurRad="38100" dist="38100" dir="2700000" algn="tl">
                    <a:srgbClr val="000000">
                      <a:alpha val="43137"/>
                    </a:srgbClr>
                  </a:outerShdw>
                </a:effectLst>
              </a:rPr>
              <a:t>Configure axes scales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4594" y="2980016"/>
            <a:ext cx="4229100" cy="1409700"/>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1219200" y="1976706"/>
            <a:ext cx="3465394" cy="3416320"/>
          </a:xfrm>
          <a:prstGeom prst="rect">
            <a:avLst/>
          </a:prstGeom>
          <a:noFill/>
        </p:spPr>
        <p:txBody>
          <a:bodyPr wrap="square" rtlCol="0">
            <a:spAutoFit/>
          </a:bodyPr>
          <a:lstStyle/>
          <a:p>
            <a:pPr marL="285750" indent="-285750">
              <a:buFont typeface="Arial" pitchFamily="34" charset="0"/>
              <a:buChar char="•"/>
            </a:pPr>
            <a:r>
              <a:rPr lang="en-US" dirty="0" smtClean="0"/>
              <a:t>This is where you can set the axis scales</a:t>
            </a:r>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The Plot will be updated each time you finished entering a number</a:t>
            </a:r>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Click on “Auto Scale” button to auto set the values depending on plotted curves</a:t>
            </a:r>
            <a:endParaRPr lang="en-US"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5" name="Slide Number Placeholder 4"/>
          <p:cNvSpPr>
            <a:spLocks noGrp="1"/>
          </p:cNvSpPr>
          <p:nvPr>
            <p:ph type="sldNum" sz="quarter" idx="12"/>
          </p:nvPr>
        </p:nvSpPr>
        <p:spPr/>
        <p:txBody>
          <a:bodyPr/>
          <a:lstStyle/>
          <a:p>
            <a:fld id="{6294C92D-0306-4E69-9CD3-20855E849650}" type="slidenum">
              <a:rPr kumimoji="0" lang="en-US" smtClean="0"/>
              <a:t>33</a:t>
            </a:fld>
            <a:endParaRPr kumimoji="0" lang="en-US"/>
          </a:p>
        </p:txBody>
      </p:sp>
    </p:spTree>
    <p:extLst>
      <p:ext uri="{BB962C8B-B14F-4D97-AF65-F5344CB8AC3E}">
        <p14:creationId xmlns:p14="http://schemas.microsoft.com/office/powerpoint/2010/main" val="20558611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29570"/>
            <a:ext cx="7530889" cy="914400"/>
          </a:xfrm>
        </p:spPr>
        <p:txBody>
          <a:bodyPr/>
          <a:lstStyle/>
          <a:p>
            <a:r>
              <a:rPr lang="en-US" dirty="0" smtClean="0"/>
              <a:t>Plot Window</a:t>
            </a:r>
            <a:endParaRPr lang="en-US" dirty="0"/>
          </a:p>
        </p:txBody>
      </p:sp>
      <p:sp>
        <p:nvSpPr>
          <p:cNvPr id="6" name="TextBox 5"/>
          <p:cNvSpPr txBox="1"/>
          <p:nvPr/>
        </p:nvSpPr>
        <p:spPr>
          <a:xfrm>
            <a:off x="1752600" y="809089"/>
            <a:ext cx="4038600" cy="461665"/>
          </a:xfrm>
          <a:prstGeom prst="rect">
            <a:avLst/>
          </a:prstGeom>
          <a:noFill/>
        </p:spPr>
        <p:txBody>
          <a:bodyPr wrap="square" rtlCol="0">
            <a:spAutoFit/>
          </a:bodyPr>
          <a:lstStyle/>
          <a:p>
            <a:r>
              <a:rPr lang="en-US" sz="2400" dirty="0" smtClean="0">
                <a:solidFill>
                  <a:schemeClr val="accent5">
                    <a:lumMod val="50000"/>
                  </a:schemeClr>
                </a:solidFill>
                <a:effectLst>
                  <a:outerShdw blurRad="38100" dist="38100" dir="2700000" algn="tl">
                    <a:srgbClr val="000000">
                      <a:alpha val="43137"/>
                    </a:srgbClr>
                  </a:outerShdw>
                </a:effectLst>
              </a:rPr>
              <a:t>Get correlation coefficients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2588" y="5783950"/>
            <a:ext cx="5648325" cy="600075"/>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1715850" y="1828800"/>
            <a:ext cx="6781800" cy="3693319"/>
          </a:xfrm>
          <a:prstGeom prst="rect">
            <a:avLst/>
          </a:prstGeom>
          <a:noFill/>
        </p:spPr>
        <p:txBody>
          <a:bodyPr wrap="square" rtlCol="0">
            <a:spAutoFit/>
          </a:bodyPr>
          <a:lstStyle/>
          <a:p>
            <a:pPr marL="285750" indent="-285750">
              <a:buFont typeface="Arial" pitchFamily="34" charset="0"/>
              <a:buChar char="•"/>
            </a:pPr>
            <a:r>
              <a:rPr lang="en-US" dirty="0" smtClean="0"/>
              <a:t>Each Case curves have a correlation coefficient with the Atlas curve</a:t>
            </a:r>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If the correlation between a curve and the atlas is below the correlation threshold this curve will be colored in red</a:t>
            </a:r>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Colors on curves correspond to colors on case names</a:t>
            </a:r>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Click on “Correlation check mapping” to display all of the correlation coefficients and color each curves depending on the coefficient : (Light grey for 1 and black for 0)</a:t>
            </a:r>
            <a:endParaRPr lang="en-US"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5" name="Slide Number Placeholder 4"/>
          <p:cNvSpPr>
            <a:spLocks noGrp="1"/>
          </p:cNvSpPr>
          <p:nvPr>
            <p:ph type="sldNum" sz="quarter" idx="12"/>
          </p:nvPr>
        </p:nvSpPr>
        <p:spPr/>
        <p:txBody>
          <a:bodyPr/>
          <a:lstStyle/>
          <a:p>
            <a:fld id="{6294C92D-0306-4E69-9CD3-20855E849650}" type="slidenum">
              <a:rPr kumimoji="0" lang="en-US" smtClean="0"/>
              <a:t>34</a:t>
            </a:fld>
            <a:endParaRPr kumimoji="0" lang="en-US"/>
          </a:p>
        </p:txBody>
      </p:sp>
    </p:spTree>
    <p:extLst>
      <p:ext uri="{BB962C8B-B14F-4D97-AF65-F5344CB8AC3E}">
        <p14:creationId xmlns:p14="http://schemas.microsoft.com/office/powerpoint/2010/main" val="30217143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67000" y="3352800"/>
            <a:ext cx="7406640" cy="935502"/>
          </a:xfrm>
        </p:spPr>
        <p:txBody>
          <a:bodyPr>
            <a:noAutofit/>
          </a:bodyPr>
          <a:lstStyle/>
          <a:p>
            <a:r>
              <a:rPr lang="en-US" sz="6600" dirty="0" smtClean="0"/>
              <a:t>Additional Information</a:t>
            </a:r>
            <a:endParaRPr lang="en-US" sz="66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6" name="Slide Number Placeholder 5"/>
          <p:cNvSpPr>
            <a:spLocks noGrp="1"/>
          </p:cNvSpPr>
          <p:nvPr>
            <p:ph type="sldNum" sz="quarter" idx="12"/>
          </p:nvPr>
        </p:nvSpPr>
        <p:spPr/>
        <p:txBody>
          <a:bodyPr/>
          <a:lstStyle/>
          <a:p>
            <a:fld id="{6294C92D-0306-4E69-9CD3-20855E849650}" type="slidenum">
              <a:rPr kumimoji="0" lang="en-US" smtClean="0"/>
              <a:t>35</a:t>
            </a:fld>
            <a:endParaRPr kumimoji="0" lang="en-US"/>
          </a:p>
        </p:txBody>
      </p:sp>
    </p:spTree>
    <p:extLst>
      <p:ext uri="{BB962C8B-B14F-4D97-AF65-F5344CB8AC3E}">
        <p14:creationId xmlns:p14="http://schemas.microsoft.com/office/powerpoint/2010/main" val="18691346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81200" y="3429000"/>
            <a:ext cx="7406640" cy="935502"/>
          </a:xfrm>
        </p:spPr>
        <p:txBody>
          <a:bodyPr>
            <a:noAutofit/>
          </a:bodyPr>
          <a:lstStyle/>
          <a:p>
            <a:r>
              <a:rPr lang="en-US" sz="6600" dirty="0" smtClean="0"/>
              <a:t>Merging Statistic With Fiber Data</a:t>
            </a:r>
            <a:endParaRPr lang="en-US" sz="66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6" name="Slide Number Placeholder 5"/>
          <p:cNvSpPr>
            <a:spLocks noGrp="1"/>
          </p:cNvSpPr>
          <p:nvPr>
            <p:ph type="sldNum" sz="quarter" idx="12"/>
          </p:nvPr>
        </p:nvSpPr>
        <p:spPr/>
        <p:txBody>
          <a:bodyPr/>
          <a:lstStyle/>
          <a:p>
            <a:fld id="{6294C92D-0306-4E69-9CD3-20855E849650}" type="slidenum">
              <a:rPr kumimoji="0" lang="en-US" smtClean="0"/>
              <a:t>36</a:t>
            </a:fld>
            <a:endParaRPr kumimoji="0" lang="en-US"/>
          </a:p>
        </p:txBody>
      </p:sp>
    </p:spTree>
    <p:extLst>
      <p:ext uri="{BB962C8B-B14F-4D97-AF65-F5344CB8AC3E}">
        <p14:creationId xmlns:p14="http://schemas.microsoft.com/office/powerpoint/2010/main" val="19224395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29570"/>
            <a:ext cx="7530889" cy="914400"/>
          </a:xfrm>
        </p:spPr>
        <p:txBody>
          <a:bodyPr/>
          <a:lstStyle/>
          <a:p>
            <a:r>
              <a:rPr lang="en-US" dirty="0" smtClean="0"/>
              <a:t>Merge Stat With Fiber</a:t>
            </a:r>
            <a:endParaRPr lang="en-US" dirty="0"/>
          </a:p>
        </p:txBody>
      </p:sp>
      <p:sp>
        <p:nvSpPr>
          <p:cNvPr id="8" name="TextBox 7"/>
          <p:cNvSpPr txBox="1"/>
          <p:nvPr/>
        </p:nvSpPr>
        <p:spPr>
          <a:xfrm>
            <a:off x="1600200" y="1828800"/>
            <a:ext cx="6781800" cy="3416320"/>
          </a:xfrm>
          <a:prstGeom prst="rect">
            <a:avLst/>
          </a:prstGeom>
          <a:noFill/>
        </p:spPr>
        <p:txBody>
          <a:bodyPr wrap="square" rtlCol="0">
            <a:spAutoFit/>
          </a:bodyPr>
          <a:lstStyle/>
          <a:p>
            <a:pPr marL="285750" indent="-285750">
              <a:buFont typeface="Arial" pitchFamily="34" charset="0"/>
              <a:buChar char="•"/>
            </a:pPr>
            <a:r>
              <a:rPr lang="en-US" dirty="0" smtClean="0"/>
              <a:t>This tool will use a data sheet to merge data in the original .</a:t>
            </a:r>
            <a:r>
              <a:rPr lang="en-US" dirty="0" err="1" smtClean="0"/>
              <a:t>vtk</a:t>
            </a:r>
            <a:r>
              <a:rPr lang="en-US" dirty="0" smtClean="0"/>
              <a:t> file of a fiber</a:t>
            </a:r>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a:p>
          <a:p>
            <a:pPr marL="285750" indent="-285750">
              <a:buFont typeface="Arial" pitchFamily="34" charset="0"/>
              <a:buChar char="•"/>
            </a:pPr>
            <a:r>
              <a:rPr lang="en-US" dirty="0" smtClean="0"/>
              <a:t>This will allow you to display each parameter value distribution in Slicer</a:t>
            </a:r>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a:p>
          <a:p>
            <a:pPr marL="285750" indent="-285750">
              <a:buFont typeface="Arial" pitchFamily="34" charset="0"/>
              <a:buChar char="•"/>
            </a:pPr>
            <a:r>
              <a:rPr lang="en-US" dirty="0" smtClean="0"/>
              <a:t>For instance, you will be able to see the ‘</a:t>
            </a:r>
            <a:r>
              <a:rPr lang="en-US" dirty="0" err="1" smtClean="0"/>
              <a:t>Fa</a:t>
            </a:r>
            <a:r>
              <a:rPr lang="en-US" dirty="0" smtClean="0"/>
              <a:t>’ distribution as a color map on the fiber</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3" name="Slide Number Placeholder 2"/>
          <p:cNvSpPr>
            <a:spLocks noGrp="1"/>
          </p:cNvSpPr>
          <p:nvPr>
            <p:ph type="sldNum" sz="quarter" idx="12"/>
          </p:nvPr>
        </p:nvSpPr>
        <p:spPr/>
        <p:txBody>
          <a:bodyPr/>
          <a:lstStyle/>
          <a:p>
            <a:fld id="{6294C92D-0306-4E69-9CD3-20855E849650}" type="slidenum">
              <a:rPr kumimoji="0" lang="en-US" smtClean="0"/>
              <a:t>37</a:t>
            </a:fld>
            <a:endParaRPr kumimoji="0" lang="en-US"/>
          </a:p>
        </p:txBody>
      </p:sp>
    </p:spTree>
    <p:extLst>
      <p:ext uri="{BB962C8B-B14F-4D97-AF65-F5344CB8AC3E}">
        <p14:creationId xmlns:p14="http://schemas.microsoft.com/office/powerpoint/2010/main" val="32439798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29570"/>
            <a:ext cx="7530889" cy="914400"/>
          </a:xfrm>
        </p:spPr>
        <p:txBody>
          <a:bodyPr/>
          <a:lstStyle/>
          <a:p>
            <a:r>
              <a:rPr lang="en-US" dirty="0" smtClean="0"/>
              <a:t>Merge Stat With Fiber</a:t>
            </a:r>
            <a:endParaRPr lang="en-US" dirty="0"/>
          </a:p>
        </p:txBody>
      </p:sp>
      <p:sp>
        <p:nvSpPr>
          <p:cNvPr id="6" name="TextBox 5"/>
          <p:cNvSpPr txBox="1"/>
          <p:nvPr/>
        </p:nvSpPr>
        <p:spPr>
          <a:xfrm>
            <a:off x="1752600" y="809089"/>
            <a:ext cx="4038600" cy="461665"/>
          </a:xfrm>
          <a:prstGeom prst="rect">
            <a:avLst/>
          </a:prstGeom>
          <a:noFill/>
        </p:spPr>
        <p:txBody>
          <a:bodyPr wrap="square" rtlCol="0">
            <a:spAutoFit/>
          </a:bodyPr>
          <a:lstStyle/>
          <a:p>
            <a:r>
              <a:rPr lang="en-US" sz="2400" dirty="0" smtClean="0">
                <a:solidFill>
                  <a:schemeClr val="accent5">
                    <a:lumMod val="50000"/>
                  </a:schemeClr>
                </a:solidFill>
                <a:effectLst>
                  <a:outerShdw blurRad="38100" dist="38100" dir="2700000" algn="tl">
                    <a:srgbClr val="000000">
                      <a:alpha val="43137"/>
                    </a:srgbClr>
                  </a:outerShdw>
                </a:effectLst>
              </a:rPr>
              <a:t>Specifying arguments</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4400" y="2667000"/>
            <a:ext cx="4271962" cy="2319256"/>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1143000" y="1702969"/>
            <a:ext cx="3505200" cy="4247317"/>
          </a:xfrm>
          <a:prstGeom prst="rect">
            <a:avLst/>
          </a:prstGeom>
          <a:noFill/>
        </p:spPr>
        <p:txBody>
          <a:bodyPr wrap="square" rtlCol="0">
            <a:spAutoFit/>
          </a:bodyPr>
          <a:lstStyle/>
          <a:p>
            <a:pPr marL="285750" indent="-285750">
              <a:buFont typeface="Arial" pitchFamily="34" charset="0"/>
              <a:buChar char="•"/>
            </a:pPr>
            <a:r>
              <a:rPr lang="en-US" dirty="0" smtClean="0"/>
              <a:t>Choose a CSV File containing data samples to merge</a:t>
            </a:r>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Choose a VTK File for the data samples to be merged with</a:t>
            </a:r>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Specify the name of the VTK Output File</a:t>
            </a:r>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Choose Min and Max values of the linear interpolation that will computes Slicer data</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3" name="Slide Number Placeholder 2"/>
          <p:cNvSpPr>
            <a:spLocks noGrp="1"/>
          </p:cNvSpPr>
          <p:nvPr>
            <p:ph type="sldNum" sz="quarter" idx="12"/>
          </p:nvPr>
        </p:nvSpPr>
        <p:spPr/>
        <p:txBody>
          <a:bodyPr/>
          <a:lstStyle/>
          <a:p>
            <a:fld id="{6294C92D-0306-4E69-9CD3-20855E849650}" type="slidenum">
              <a:rPr kumimoji="0" lang="en-US" smtClean="0"/>
              <a:t>38</a:t>
            </a:fld>
            <a:endParaRPr kumimoji="0" lang="en-US"/>
          </a:p>
        </p:txBody>
      </p:sp>
    </p:spTree>
    <p:extLst>
      <p:ext uri="{BB962C8B-B14F-4D97-AF65-F5344CB8AC3E}">
        <p14:creationId xmlns:p14="http://schemas.microsoft.com/office/powerpoint/2010/main" val="26355033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29570"/>
            <a:ext cx="7530889" cy="914400"/>
          </a:xfrm>
        </p:spPr>
        <p:txBody>
          <a:bodyPr/>
          <a:lstStyle/>
          <a:p>
            <a:r>
              <a:rPr lang="en-US" dirty="0" smtClean="0"/>
              <a:t>Merge Stat With Fiber</a:t>
            </a:r>
            <a:endParaRPr lang="en-US" dirty="0"/>
          </a:p>
        </p:txBody>
      </p:sp>
      <p:sp>
        <p:nvSpPr>
          <p:cNvPr id="6" name="TextBox 5"/>
          <p:cNvSpPr txBox="1"/>
          <p:nvPr/>
        </p:nvSpPr>
        <p:spPr>
          <a:xfrm>
            <a:off x="1752600" y="809089"/>
            <a:ext cx="4038600" cy="461665"/>
          </a:xfrm>
          <a:prstGeom prst="rect">
            <a:avLst/>
          </a:prstGeom>
          <a:noFill/>
        </p:spPr>
        <p:txBody>
          <a:bodyPr wrap="square" rtlCol="0">
            <a:spAutoFit/>
          </a:bodyPr>
          <a:lstStyle/>
          <a:p>
            <a:r>
              <a:rPr lang="en-US" sz="2400" dirty="0" smtClean="0">
                <a:solidFill>
                  <a:schemeClr val="accent5">
                    <a:lumMod val="50000"/>
                  </a:schemeClr>
                </a:solidFill>
                <a:effectLst>
                  <a:outerShdw blurRad="38100" dist="38100" dir="2700000" algn="tl">
                    <a:srgbClr val="000000">
                      <a:alpha val="43137"/>
                    </a:srgbClr>
                  </a:outerShdw>
                </a:effectLst>
              </a:rPr>
              <a:t>Calling </a:t>
            </a:r>
            <a:r>
              <a:rPr lang="en-US" sz="2400" dirty="0" err="1" smtClean="0">
                <a:solidFill>
                  <a:schemeClr val="accent5">
                    <a:lumMod val="50000"/>
                  </a:schemeClr>
                </a:solidFill>
                <a:effectLst>
                  <a:outerShdw blurRad="38100" dist="38100" dir="2700000" algn="tl">
                    <a:srgbClr val="000000">
                      <a:alpha val="43137"/>
                    </a:srgbClr>
                  </a:outerShdw>
                </a:effectLst>
              </a:rPr>
              <a:t>MergeStatWithFiber</a:t>
            </a:r>
            <a:endParaRPr lang="en-US" sz="2400" dirty="0" smtClean="0">
              <a:solidFill>
                <a:schemeClr val="accent5">
                  <a:lumMod val="50000"/>
                </a:schemeClr>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4400" y="2668231"/>
            <a:ext cx="4271962" cy="2319256"/>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1143000" y="1981200"/>
            <a:ext cx="3200400" cy="3693319"/>
          </a:xfrm>
          <a:prstGeom prst="rect">
            <a:avLst/>
          </a:prstGeom>
          <a:noFill/>
        </p:spPr>
        <p:txBody>
          <a:bodyPr wrap="square" rtlCol="0">
            <a:spAutoFit/>
          </a:bodyPr>
          <a:lstStyle/>
          <a:p>
            <a:pPr marL="285750" indent="-285750">
              <a:buFont typeface="Arial" pitchFamily="34" charset="0"/>
              <a:buChar char="•"/>
            </a:pPr>
            <a:r>
              <a:rPr lang="en-US" dirty="0" smtClean="0"/>
              <a:t>Required fields:</a:t>
            </a:r>
          </a:p>
          <a:p>
            <a:pPr marL="742950" lvl="1" indent="-285750">
              <a:buFont typeface="Wingdings" pitchFamily="2" charset="2"/>
              <a:buChar char="Ø"/>
            </a:pPr>
            <a:r>
              <a:rPr lang="en-US" dirty="0" smtClean="0"/>
              <a:t>CSV Input File</a:t>
            </a:r>
          </a:p>
          <a:p>
            <a:pPr marL="742950" lvl="1" indent="-285750">
              <a:buFont typeface="Wingdings" pitchFamily="2" charset="2"/>
              <a:buChar char="Ø"/>
            </a:pPr>
            <a:endParaRPr lang="en-US" dirty="0"/>
          </a:p>
          <a:p>
            <a:pPr marL="742950" lvl="1" indent="-285750">
              <a:buFont typeface="Wingdings" pitchFamily="2" charset="2"/>
              <a:buChar char="Ø"/>
            </a:pPr>
            <a:r>
              <a:rPr lang="en-US" dirty="0" smtClean="0"/>
              <a:t>VTK Input File</a:t>
            </a:r>
          </a:p>
          <a:p>
            <a:pPr marL="742950" lvl="1" indent="-285750">
              <a:buFont typeface="Wingdings" pitchFamily="2" charset="2"/>
              <a:buChar char="Ø"/>
            </a:pPr>
            <a:endParaRPr lang="en-US" dirty="0"/>
          </a:p>
          <a:p>
            <a:pPr marL="742950" lvl="1" indent="-285750">
              <a:buFont typeface="Wingdings" pitchFamily="2" charset="2"/>
              <a:buChar char="Ø"/>
            </a:pPr>
            <a:r>
              <a:rPr lang="en-US" dirty="0" smtClean="0"/>
              <a:t>Output Filename</a:t>
            </a:r>
          </a:p>
          <a:p>
            <a:pPr marL="742950" lvl="1" indent="-285750">
              <a:buFont typeface="Wingdings" pitchFamily="2" charset="2"/>
              <a:buChar char="Ø"/>
            </a:pPr>
            <a:endParaRPr lang="en-US" dirty="0"/>
          </a:p>
          <a:p>
            <a:pPr marL="285750" indent="-285750">
              <a:buFont typeface="Arial" pitchFamily="34" charset="0"/>
              <a:buChar char="•"/>
            </a:pPr>
            <a:r>
              <a:rPr lang="en-US" dirty="0" smtClean="0"/>
              <a:t>Optional field : Interpolation values</a:t>
            </a:r>
          </a:p>
          <a:p>
            <a:pPr marL="285750" indent="-285750">
              <a:buFont typeface="Arial" pitchFamily="34" charset="0"/>
              <a:buChar char="•"/>
            </a:pPr>
            <a:endParaRPr lang="en-US" dirty="0"/>
          </a:p>
          <a:p>
            <a:pPr marL="285750" indent="-285750">
              <a:buFont typeface="Arial" pitchFamily="34" charset="0"/>
              <a:buChar char="•"/>
            </a:pPr>
            <a:r>
              <a:rPr lang="en-US" dirty="0" smtClean="0"/>
              <a:t>Click on </a:t>
            </a:r>
            <a:r>
              <a:rPr lang="en-US" dirty="0" err="1" smtClean="0"/>
              <a:t>Parametrization</a:t>
            </a:r>
            <a:r>
              <a:rPr lang="en-US" dirty="0" smtClean="0"/>
              <a:t> and the result will be written on the Output Filename</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5" name="Slide Number Placeholder 4"/>
          <p:cNvSpPr>
            <a:spLocks noGrp="1"/>
          </p:cNvSpPr>
          <p:nvPr>
            <p:ph type="sldNum" sz="quarter" idx="12"/>
          </p:nvPr>
        </p:nvSpPr>
        <p:spPr/>
        <p:txBody>
          <a:bodyPr/>
          <a:lstStyle/>
          <a:p>
            <a:fld id="{6294C92D-0306-4E69-9CD3-20855E849650}" type="slidenum">
              <a:rPr kumimoji="0" lang="en-US" smtClean="0"/>
              <a:t>39</a:t>
            </a:fld>
            <a:endParaRPr kumimoji="0" lang="en-US"/>
          </a:p>
        </p:txBody>
      </p:sp>
    </p:spTree>
    <p:extLst>
      <p:ext uri="{BB962C8B-B14F-4D97-AF65-F5344CB8AC3E}">
        <p14:creationId xmlns:p14="http://schemas.microsoft.com/office/powerpoint/2010/main" val="32694980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37360" y="2819400"/>
            <a:ext cx="7406640" cy="935502"/>
          </a:xfrm>
        </p:spPr>
        <p:txBody>
          <a:bodyPr>
            <a:noAutofit/>
          </a:bodyPr>
          <a:lstStyle/>
          <a:p>
            <a:r>
              <a:rPr lang="en-US" sz="6600" dirty="0" smtClean="0"/>
              <a:t>Output Hierarchy</a:t>
            </a:r>
            <a:endParaRPr lang="en-US" sz="66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6" name="Slide Number Placeholder 5"/>
          <p:cNvSpPr>
            <a:spLocks noGrp="1"/>
          </p:cNvSpPr>
          <p:nvPr>
            <p:ph type="sldNum" sz="quarter" idx="12"/>
          </p:nvPr>
        </p:nvSpPr>
        <p:spPr/>
        <p:txBody>
          <a:bodyPr/>
          <a:lstStyle/>
          <a:p>
            <a:fld id="{6294C92D-0306-4E69-9CD3-20855E849650}" type="slidenum">
              <a:rPr kumimoji="0" lang="en-US" smtClean="0"/>
              <a:t>40</a:t>
            </a:fld>
            <a:endParaRPr kumimoji="0" lang="en-US"/>
          </a:p>
        </p:txBody>
      </p:sp>
    </p:spTree>
    <p:extLst>
      <p:ext uri="{BB962C8B-B14F-4D97-AF65-F5344CB8AC3E}">
        <p14:creationId xmlns:p14="http://schemas.microsoft.com/office/powerpoint/2010/main" val="19224395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29570"/>
            <a:ext cx="7530889" cy="914400"/>
          </a:xfrm>
        </p:spPr>
        <p:txBody>
          <a:bodyPr/>
          <a:lstStyle/>
          <a:p>
            <a:r>
              <a:rPr lang="en-US" dirty="0" smtClean="0"/>
              <a:t>Output Hierarchy</a:t>
            </a:r>
            <a:endParaRPr lang="en-US" dirty="0"/>
          </a:p>
        </p:txBody>
      </p:sp>
      <p:sp>
        <p:nvSpPr>
          <p:cNvPr id="5" name="TextBox 4"/>
          <p:cNvSpPr txBox="1"/>
          <p:nvPr/>
        </p:nvSpPr>
        <p:spPr>
          <a:xfrm>
            <a:off x="1143000" y="1676400"/>
            <a:ext cx="7848600" cy="3970318"/>
          </a:xfrm>
          <a:prstGeom prst="rect">
            <a:avLst/>
          </a:prstGeom>
          <a:noFill/>
        </p:spPr>
        <p:txBody>
          <a:bodyPr wrap="square" rtlCol="0">
            <a:spAutoFit/>
          </a:bodyPr>
          <a:lstStyle/>
          <a:p>
            <a:r>
              <a:rPr lang="en-US" dirty="0" smtClean="0"/>
              <a:t>Output Folder/</a:t>
            </a:r>
          </a:p>
          <a:p>
            <a:endParaRPr lang="en-US" dirty="0" smtClean="0"/>
          </a:p>
          <a:p>
            <a:pPr marL="742950" lvl="1" indent="-285750">
              <a:buFont typeface="Arial" pitchFamily="34" charset="0"/>
              <a:buChar char="•"/>
            </a:pPr>
            <a:r>
              <a:rPr lang="en-US" dirty="0" smtClean="0"/>
              <a:t>Cases/</a:t>
            </a:r>
          </a:p>
          <a:p>
            <a:pPr lvl="1"/>
            <a:r>
              <a:rPr lang="en-US" dirty="0" smtClean="0"/>
              <a:t>		/</a:t>
            </a:r>
            <a:r>
              <a:rPr lang="en-US" dirty="0" err="1" smtClean="0"/>
              <a:t>CaseNames</a:t>
            </a:r>
            <a:r>
              <a:rPr lang="en-US" dirty="0" smtClean="0"/>
              <a:t> </a:t>
            </a:r>
            <a:r>
              <a:rPr lang="en-US" dirty="0" smtClean="0">
                <a:sym typeface="Wingdings" pitchFamily="2" charset="2"/>
              </a:rPr>
              <a:t> Here will be stored Cases VTK Files 				and Statistics FVP Files for associated Case 				named : </a:t>
            </a:r>
            <a:r>
              <a:rPr lang="en-US" i="1" dirty="0" err="1" smtClean="0">
                <a:sym typeface="Wingdings" pitchFamily="2" charset="2"/>
              </a:rPr>
              <a:t>casename_fibername.vtk</a:t>
            </a:r>
            <a:r>
              <a:rPr lang="en-US" dirty="0" smtClean="0">
                <a:sym typeface="Wingdings" pitchFamily="2" charset="2"/>
              </a:rPr>
              <a:t> or </a:t>
            </a:r>
            <a:r>
              <a:rPr lang="en-US" i="1" dirty="0" smtClean="0">
                <a:sym typeface="Wingdings" pitchFamily="2" charset="2"/>
              </a:rPr>
              <a:t>.</a:t>
            </a:r>
            <a:r>
              <a:rPr lang="en-US" i="1" dirty="0" err="1" smtClean="0">
                <a:sym typeface="Wingdings" pitchFamily="2" charset="2"/>
              </a:rPr>
              <a:t>fvp</a:t>
            </a:r>
            <a:endParaRPr lang="en-US" i="1" dirty="0" smtClean="0">
              <a:sym typeface="Wingdings" pitchFamily="2" charset="2"/>
            </a:endParaRPr>
          </a:p>
          <a:p>
            <a:pPr marL="742950" lvl="1" indent="-285750">
              <a:buFont typeface="Arial" pitchFamily="34" charset="0"/>
              <a:buChar char="•"/>
            </a:pPr>
            <a:endParaRPr lang="en-US" i="1" dirty="0" smtClean="0"/>
          </a:p>
          <a:p>
            <a:pPr marL="742950" lvl="1" indent="-285750">
              <a:buFont typeface="Arial" pitchFamily="34" charset="0"/>
              <a:buChar char="•"/>
            </a:pPr>
            <a:r>
              <a:rPr lang="en-US" dirty="0" smtClean="0"/>
              <a:t>Fibers/ </a:t>
            </a:r>
            <a:r>
              <a:rPr lang="en-US" dirty="0" smtClean="0">
                <a:sym typeface="Wingdings" pitchFamily="2" charset="2"/>
              </a:rPr>
              <a:t> Here will be stored Statistics from Atlas VTK File for associated 		Fiber named : </a:t>
            </a:r>
            <a:r>
              <a:rPr lang="en-US" i="1" dirty="0" err="1" smtClean="0">
                <a:sym typeface="Wingdings" pitchFamily="2" charset="2"/>
              </a:rPr>
              <a:t>fibername.fvp</a:t>
            </a:r>
            <a:endParaRPr lang="en-US" i="1" dirty="0" smtClean="0">
              <a:sym typeface="Wingdings" pitchFamily="2" charset="2"/>
            </a:endParaRPr>
          </a:p>
          <a:p>
            <a:pPr marL="742950" lvl="1" indent="-285750">
              <a:buFont typeface="Arial" pitchFamily="34" charset="0"/>
              <a:buChar char="•"/>
            </a:pPr>
            <a:endParaRPr lang="en-US" i="1" dirty="0" smtClean="0"/>
          </a:p>
          <a:p>
            <a:pPr marL="742950" lvl="1" indent="-285750">
              <a:buFont typeface="Arial" pitchFamily="34" charset="0"/>
              <a:buChar char="•"/>
            </a:pPr>
            <a:r>
              <a:rPr lang="en-US" dirty="0" err="1" smtClean="0"/>
              <a:t>FiberProfiles</a:t>
            </a:r>
            <a:r>
              <a:rPr lang="en-US" dirty="0" smtClean="0"/>
              <a:t>/</a:t>
            </a:r>
          </a:p>
          <a:p>
            <a:pPr lvl="1"/>
            <a:r>
              <a:rPr lang="en-US" dirty="0"/>
              <a:t>	</a:t>
            </a:r>
            <a:r>
              <a:rPr lang="en-US" dirty="0" smtClean="0"/>
              <a:t>	</a:t>
            </a:r>
            <a:r>
              <a:rPr lang="en-US" dirty="0" err="1" smtClean="0"/>
              <a:t>FiberNames</a:t>
            </a:r>
            <a:r>
              <a:rPr lang="en-US" dirty="0" smtClean="0"/>
              <a:t> </a:t>
            </a:r>
            <a:r>
              <a:rPr lang="en-US" dirty="0" smtClean="0">
                <a:sym typeface="Wingdings" pitchFamily="2" charset="2"/>
              </a:rPr>
              <a:t> Here will be stored gathered information for 				associated parameter named : 					</a:t>
            </a:r>
            <a:r>
              <a:rPr lang="en-US" i="1" dirty="0" smtClean="0">
                <a:sym typeface="Wingdings" pitchFamily="2" charset="2"/>
              </a:rPr>
              <a:t>parametername_fibername.csv</a:t>
            </a:r>
            <a:endParaRPr lang="en-US" i="1"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3" name="Slide Number Placeholder 2"/>
          <p:cNvSpPr>
            <a:spLocks noGrp="1"/>
          </p:cNvSpPr>
          <p:nvPr>
            <p:ph type="sldNum" sz="quarter" idx="12"/>
          </p:nvPr>
        </p:nvSpPr>
        <p:spPr/>
        <p:txBody>
          <a:bodyPr/>
          <a:lstStyle/>
          <a:p>
            <a:fld id="{6294C92D-0306-4E69-9CD3-20855E849650}" type="slidenum">
              <a:rPr kumimoji="0" lang="en-US" smtClean="0"/>
              <a:t>41</a:t>
            </a:fld>
            <a:endParaRPr kumimoji="0" lang="en-US"/>
          </a:p>
        </p:txBody>
      </p:sp>
    </p:spTree>
    <p:extLst>
      <p:ext uri="{BB962C8B-B14F-4D97-AF65-F5344CB8AC3E}">
        <p14:creationId xmlns:p14="http://schemas.microsoft.com/office/powerpoint/2010/main" val="5294884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7800" y="3429000"/>
            <a:ext cx="7406640" cy="935502"/>
          </a:xfrm>
        </p:spPr>
        <p:txBody>
          <a:bodyPr>
            <a:noAutofit/>
          </a:bodyPr>
          <a:lstStyle/>
          <a:p>
            <a:r>
              <a:rPr lang="en-US" sz="6600" dirty="0" smtClean="0"/>
              <a:t>Automated Required Information Filling</a:t>
            </a:r>
            <a:endParaRPr lang="en-US" sz="66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6" name="Slide Number Placeholder 5"/>
          <p:cNvSpPr>
            <a:spLocks noGrp="1"/>
          </p:cNvSpPr>
          <p:nvPr>
            <p:ph type="sldNum" sz="quarter" idx="12"/>
          </p:nvPr>
        </p:nvSpPr>
        <p:spPr/>
        <p:txBody>
          <a:bodyPr/>
          <a:lstStyle/>
          <a:p>
            <a:fld id="{6294C92D-0306-4E69-9CD3-20855E849650}" type="slidenum">
              <a:rPr kumimoji="0" lang="en-US" smtClean="0"/>
              <a:t>42</a:t>
            </a:fld>
            <a:endParaRPr kumimoji="0" lang="en-US"/>
          </a:p>
        </p:txBody>
      </p:sp>
    </p:spTree>
    <p:extLst>
      <p:ext uri="{BB962C8B-B14F-4D97-AF65-F5344CB8AC3E}">
        <p14:creationId xmlns:p14="http://schemas.microsoft.com/office/powerpoint/2010/main" val="11914473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2275"/>
            <a:ext cx="7530889" cy="914400"/>
          </a:xfrm>
        </p:spPr>
        <p:txBody>
          <a:bodyPr>
            <a:normAutofit/>
          </a:bodyPr>
          <a:lstStyle/>
          <a:p>
            <a:r>
              <a:rPr lang="en-US" sz="3400" dirty="0"/>
              <a:t>Automated Required Information Filling</a:t>
            </a:r>
          </a:p>
        </p:txBody>
      </p:sp>
      <p:sp>
        <p:nvSpPr>
          <p:cNvPr id="3" name="TextBox 2"/>
          <p:cNvSpPr txBox="1"/>
          <p:nvPr/>
        </p:nvSpPr>
        <p:spPr>
          <a:xfrm>
            <a:off x="1401170" y="929356"/>
            <a:ext cx="6858000" cy="5632311"/>
          </a:xfrm>
          <a:prstGeom prst="rect">
            <a:avLst/>
          </a:prstGeom>
          <a:noFill/>
        </p:spPr>
        <p:txBody>
          <a:bodyPr wrap="square" rtlCol="0">
            <a:spAutoFit/>
          </a:bodyPr>
          <a:lstStyle/>
          <a:p>
            <a:pPr marL="285750" indent="-285750">
              <a:buFont typeface="Arial" pitchFamily="34" charset="0"/>
              <a:buChar char="•"/>
            </a:pPr>
            <a:r>
              <a:rPr lang="en-US" dirty="0" smtClean="0"/>
              <a:t>There is two types of information files :</a:t>
            </a:r>
          </a:p>
          <a:p>
            <a:pPr marL="742950" lvl="1" indent="-285750">
              <a:buFont typeface="Wingdings" pitchFamily="2" charset="2"/>
              <a:buChar char="Ø"/>
            </a:pPr>
            <a:r>
              <a:rPr lang="en-US" dirty="0" smtClean="0"/>
              <a:t>Data File : This one will fill information required for the first step such as the CSV File name</a:t>
            </a:r>
          </a:p>
          <a:p>
            <a:pPr marL="742950" lvl="1" indent="-285750">
              <a:buFont typeface="Wingdings" pitchFamily="2" charset="2"/>
              <a:buChar char="Ø"/>
            </a:pPr>
            <a:r>
              <a:rPr lang="en-US" dirty="0" smtClean="0"/>
              <a:t>Analysis File : This one will fill information required for Step 2 and Step 3 such as desired parameters</a:t>
            </a:r>
          </a:p>
          <a:p>
            <a:pPr marL="742950" lvl="1" indent="-285750">
              <a:buFont typeface="Wingdings" pitchFamily="2" charset="2"/>
              <a:buChar char="Ø"/>
            </a:pPr>
            <a:endParaRPr lang="en-US" dirty="0"/>
          </a:p>
          <a:p>
            <a:pPr marL="285750" indent="-285750">
              <a:buFont typeface="Arial" pitchFamily="34" charset="0"/>
              <a:buChar char="•"/>
            </a:pPr>
            <a:r>
              <a:rPr lang="en-US" dirty="0" smtClean="0"/>
              <a:t>The global structure is :</a:t>
            </a:r>
          </a:p>
          <a:p>
            <a:pPr marL="742950" lvl="1" indent="-285750">
              <a:buFont typeface="Wingdings" pitchFamily="2" charset="2"/>
              <a:buChar char="Ø"/>
            </a:pPr>
            <a:r>
              <a:rPr lang="en-US" dirty="0" smtClean="0"/>
              <a:t>A beginning line</a:t>
            </a:r>
          </a:p>
          <a:p>
            <a:pPr marL="742950" lvl="1" indent="-285750">
              <a:buFont typeface="Wingdings" pitchFamily="2" charset="2"/>
              <a:buChar char="Ø"/>
            </a:pPr>
            <a:r>
              <a:rPr lang="en-US" dirty="0" smtClean="0"/>
              <a:t>List of Key : Value</a:t>
            </a:r>
            <a:endParaRPr lang="en-US" dirty="0"/>
          </a:p>
          <a:p>
            <a:pPr marL="742950" lvl="1" indent="-285750">
              <a:buFont typeface="Arial" pitchFamily="34" charset="0"/>
              <a:buChar char="•"/>
            </a:pPr>
            <a:endParaRPr lang="en-US" dirty="0"/>
          </a:p>
          <a:p>
            <a:pPr marL="285750" indent="-285750">
              <a:buFont typeface="Arial" pitchFamily="34" charset="0"/>
              <a:buChar char="•"/>
            </a:pPr>
            <a:r>
              <a:rPr lang="en-US" dirty="0" smtClean="0"/>
              <a:t>You can add commentaries by beginning a line by “#”</a:t>
            </a:r>
          </a:p>
          <a:p>
            <a:pPr marL="285750" indent="-285750">
              <a:buFont typeface="Arial" pitchFamily="34" charset="0"/>
              <a:buChar char="•"/>
            </a:pPr>
            <a:endParaRPr lang="en-US" dirty="0"/>
          </a:p>
          <a:p>
            <a:pPr marL="285750" indent="-285750">
              <a:buFont typeface="Arial" pitchFamily="34" charset="0"/>
              <a:buChar char="•"/>
            </a:pPr>
            <a:r>
              <a:rPr lang="en-US" dirty="0" smtClean="0"/>
              <a:t>Listed values should be separated with a coma</a:t>
            </a:r>
          </a:p>
          <a:p>
            <a:pPr marL="285750" indent="-285750">
              <a:buFont typeface="Arial" pitchFamily="34" charset="0"/>
              <a:buChar char="•"/>
            </a:pPr>
            <a:endParaRPr lang="en-US" dirty="0"/>
          </a:p>
          <a:p>
            <a:pPr marL="285750" indent="-285750">
              <a:buFont typeface="Arial" pitchFamily="34" charset="0"/>
              <a:buChar char="•"/>
            </a:pPr>
            <a:r>
              <a:rPr lang="en-US" dirty="0" smtClean="0"/>
              <a:t>A default  Analysis File will be created at the tool first use. Feel free to modify it since it will be loaded automatically for next uses. This default file located in the Output Folder is called : </a:t>
            </a:r>
            <a:r>
              <a:rPr lang="en-US" i="1" dirty="0" smtClean="0"/>
              <a:t>Default_Analysis_Parameters.txt</a:t>
            </a:r>
          </a:p>
          <a:p>
            <a:pPr marL="285750" indent="-285750">
              <a:buFont typeface="Arial" pitchFamily="34" charset="0"/>
              <a:buChar char="•"/>
            </a:pPr>
            <a:endParaRPr lang="en-US" i="1" dirty="0"/>
          </a:p>
          <a:p>
            <a:pPr marL="285750" indent="-285750">
              <a:buFont typeface="Arial" pitchFamily="34" charset="0"/>
              <a:buChar char="•"/>
            </a:pPr>
            <a:r>
              <a:rPr lang="en-US" dirty="0" smtClean="0"/>
              <a:t>Use the file menu to Save or Load those different files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7" name="Slide Number Placeholder 6"/>
          <p:cNvSpPr>
            <a:spLocks noGrp="1"/>
          </p:cNvSpPr>
          <p:nvPr>
            <p:ph type="sldNum" sz="quarter" idx="12"/>
          </p:nvPr>
        </p:nvSpPr>
        <p:spPr/>
        <p:txBody>
          <a:bodyPr/>
          <a:lstStyle/>
          <a:p>
            <a:fld id="{6294C92D-0306-4E69-9CD3-20855E849650}" type="slidenum">
              <a:rPr kumimoji="0" lang="en-US" smtClean="0"/>
              <a:t>43</a:t>
            </a:fld>
            <a:endParaRPr kumimoji="0" lang="en-US"/>
          </a:p>
        </p:txBody>
      </p:sp>
    </p:spTree>
    <p:extLst>
      <p:ext uri="{BB962C8B-B14F-4D97-AF65-F5344CB8AC3E}">
        <p14:creationId xmlns:p14="http://schemas.microsoft.com/office/powerpoint/2010/main" val="41457682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0"/>
            <a:ext cx="7530889" cy="914400"/>
          </a:xfrm>
        </p:spPr>
        <p:txBody>
          <a:bodyPr>
            <a:normAutofit/>
          </a:bodyPr>
          <a:lstStyle/>
          <a:p>
            <a:r>
              <a:rPr lang="en-US" sz="3400" dirty="0"/>
              <a:t>Automated Required Information Filling</a:t>
            </a:r>
          </a:p>
        </p:txBody>
      </p:sp>
      <p:sp>
        <p:nvSpPr>
          <p:cNvPr id="4" name="TextBox 3"/>
          <p:cNvSpPr txBox="1"/>
          <p:nvPr/>
        </p:nvSpPr>
        <p:spPr>
          <a:xfrm>
            <a:off x="1752600" y="809089"/>
            <a:ext cx="4038600" cy="461665"/>
          </a:xfrm>
          <a:prstGeom prst="rect">
            <a:avLst/>
          </a:prstGeom>
          <a:noFill/>
        </p:spPr>
        <p:txBody>
          <a:bodyPr wrap="square" rtlCol="0">
            <a:spAutoFit/>
          </a:bodyPr>
          <a:lstStyle/>
          <a:p>
            <a:r>
              <a:rPr lang="en-US" sz="2400" dirty="0" smtClean="0">
                <a:solidFill>
                  <a:schemeClr val="accent5">
                    <a:lumMod val="50000"/>
                  </a:schemeClr>
                </a:solidFill>
                <a:effectLst>
                  <a:outerShdw blurRad="38100" dist="38100" dir="2700000" algn="tl">
                    <a:srgbClr val="000000">
                      <a:alpha val="43137"/>
                    </a:srgbClr>
                  </a:outerShdw>
                </a:effectLst>
              </a:rPr>
              <a:t>Writing a Data File</a:t>
            </a:r>
          </a:p>
        </p:txBody>
      </p:sp>
      <p:sp>
        <p:nvSpPr>
          <p:cNvPr id="5" name="TextBox 4"/>
          <p:cNvSpPr txBox="1"/>
          <p:nvPr/>
        </p:nvSpPr>
        <p:spPr>
          <a:xfrm>
            <a:off x="1219200" y="1600200"/>
            <a:ext cx="7696200" cy="5139869"/>
          </a:xfrm>
          <a:prstGeom prst="rect">
            <a:avLst/>
          </a:prstGeom>
          <a:noFill/>
        </p:spPr>
        <p:txBody>
          <a:bodyPr wrap="square" rtlCol="0">
            <a:spAutoFit/>
          </a:bodyPr>
          <a:lstStyle/>
          <a:p>
            <a:pPr marL="285750" indent="-285750">
              <a:buFont typeface="Arial" pitchFamily="34" charset="0"/>
              <a:buChar char="•"/>
            </a:pPr>
            <a:r>
              <a:rPr lang="en-US" dirty="0" smtClean="0"/>
              <a:t>The first line must be : “</a:t>
            </a:r>
            <a:r>
              <a:rPr lang="en-US" i="1" dirty="0" smtClean="0"/>
              <a:t>Data parameters for </a:t>
            </a:r>
            <a:r>
              <a:rPr lang="en-US" i="1" dirty="0" err="1" smtClean="0"/>
              <a:t>DTIAtlasFiberAnalyzer</a:t>
            </a:r>
            <a:r>
              <a:rPr lang="en-US" i="1" dirty="0" smtClean="0"/>
              <a:t> :</a:t>
            </a:r>
            <a:r>
              <a:rPr lang="en-US" dirty="0" smtClean="0"/>
              <a:t>”</a:t>
            </a:r>
          </a:p>
          <a:p>
            <a:pPr marL="285750" indent="-285750">
              <a:buFont typeface="Arial" pitchFamily="34" charset="0"/>
              <a:buChar char="•"/>
            </a:pPr>
            <a:endParaRPr lang="en-US" dirty="0"/>
          </a:p>
          <a:p>
            <a:pPr marL="285750" indent="-285750">
              <a:buFont typeface="Arial" pitchFamily="34" charset="0"/>
              <a:buChar char="•"/>
            </a:pPr>
            <a:r>
              <a:rPr lang="en-US" dirty="0" smtClean="0"/>
              <a:t>Then, you can specify each of the following (Order doesn’t matter) :</a:t>
            </a:r>
          </a:p>
          <a:p>
            <a:pPr marL="742950" lvl="1" indent="-285750">
              <a:buFont typeface="Wingdings" pitchFamily="2" charset="2"/>
              <a:buChar char="Ø"/>
            </a:pPr>
            <a:r>
              <a:rPr lang="en-US" dirty="0" smtClean="0"/>
              <a:t>“</a:t>
            </a:r>
            <a:r>
              <a:rPr lang="en-US" i="1" dirty="0" err="1" smtClean="0"/>
              <a:t>CSVFile</a:t>
            </a:r>
            <a:r>
              <a:rPr lang="en-US" i="1" dirty="0" smtClean="0"/>
              <a:t> : </a:t>
            </a:r>
            <a:r>
              <a:rPr lang="en-US" dirty="0" smtClean="0"/>
              <a:t>” + Path to the CSV File name</a:t>
            </a:r>
          </a:p>
          <a:p>
            <a:pPr marL="742950" lvl="1" indent="-285750">
              <a:buFont typeface="Wingdings" pitchFamily="2" charset="2"/>
              <a:buChar char="Ø"/>
            </a:pPr>
            <a:r>
              <a:rPr lang="en-US" dirty="0" smtClean="0"/>
              <a:t>“</a:t>
            </a:r>
            <a:r>
              <a:rPr lang="en-US" i="1" dirty="0" smtClean="0"/>
              <a:t>Data Column : </a:t>
            </a:r>
            <a:r>
              <a:rPr lang="en-US" dirty="0" smtClean="0"/>
              <a:t>“, “</a:t>
            </a:r>
            <a:r>
              <a:rPr lang="en-US" i="1" dirty="0" smtClean="0"/>
              <a:t>Deformation Field Column : </a:t>
            </a:r>
            <a:r>
              <a:rPr lang="en-US" dirty="0" smtClean="0"/>
              <a:t>“ or “</a:t>
            </a:r>
            <a:r>
              <a:rPr lang="en-US" i="1" dirty="0" smtClean="0"/>
              <a:t>Case Column : </a:t>
            </a:r>
            <a:r>
              <a:rPr lang="en-US" dirty="0" smtClean="0"/>
              <a:t>“ + number of the designated column</a:t>
            </a:r>
          </a:p>
          <a:p>
            <a:pPr marL="742950" lvl="1" indent="-285750">
              <a:buFont typeface="Wingdings" pitchFamily="2" charset="2"/>
              <a:buChar char="Ø"/>
            </a:pPr>
            <a:r>
              <a:rPr lang="en-US" dirty="0" smtClean="0"/>
              <a:t>“Field Type : “ + “h-field” or “displacement field” describing the deformation fields you will be using</a:t>
            </a:r>
          </a:p>
          <a:p>
            <a:pPr marL="742950" lvl="1" indent="-285750">
              <a:buFont typeface="Wingdings" pitchFamily="2" charset="2"/>
              <a:buChar char="Ø"/>
            </a:pPr>
            <a:r>
              <a:rPr lang="en-US" dirty="0" smtClean="0"/>
              <a:t>“</a:t>
            </a:r>
            <a:r>
              <a:rPr lang="en-US" i="1" dirty="0" smtClean="0"/>
              <a:t>Output Folder : </a:t>
            </a:r>
            <a:r>
              <a:rPr lang="en-US" dirty="0" smtClean="0"/>
              <a:t>“ + Path to the chosen output folder name</a:t>
            </a:r>
          </a:p>
          <a:p>
            <a:pPr marL="285750" indent="-285750">
              <a:buFont typeface="Arial" pitchFamily="34" charset="0"/>
              <a:buChar char="•"/>
            </a:pPr>
            <a:endParaRPr lang="en-US" dirty="0"/>
          </a:p>
          <a:p>
            <a:pPr marL="285750" indent="-285750">
              <a:buFont typeface="Arial" pitchFamily="34" charset="0"/>
              <a:buChar char="•"/>
            </a:pPr>
            <a:r>
              <a:rPr lang="en-US" dirty="0" smtClean="0"/>
              <a:t>Example :</a:t>
            </a:r>
          </a:p>
          <a:p>
            <a:endParaRPr lang="en-US" dirty="0" smtClean="0"/>
          </a:p>
          <a:p>
            <a:pPr lvl="1"/>
            <a:r>
              <a:rPr lang="en-US" sz="1600" i="1" dirty="0" smtClean="0"/>
              <a:t>Data parameters for </a:t>
            </a:r>
            <a:r>
              <a:rPr lang="en-US" sz="1600" i="1" dirty="0" err="1" smtClean="0"/>
              <a:t>DTIAtlasFiberAnalyzer</a:t>
            </a:r>
            <a:r>
              <a:rPr lang="en-US" sz="1600" i="1" dirty="0" smtClean="0"/>
              <a:t> :</a:t>
            </a:r>
          </a:p>
          <a:p>
            <a:pPr lvl="1"/>
            <a:r>
              <a:rPr lang="en-US" sz="1600" i="1" dirty="0" err="1" smtClean="0"/>
              <a:t>CSVFile</a:t>
            </a:r>
            <a:r>
              <a:rPr lang="en-US" sz="1600" i="1" dirty="0" smtClean="0"/>
              <a:t> : /path/to/CSV/File.csv</a:t>
            </a:r>
          </a:p>
          <a:p>
            <a:pPr lvl="1"/>
            <a:r>
              <a:rPr lang="en-US" sz="1600" i="1" dirty="0" smtClean="0"/>
              <a:t>Data Column : 1</a:t>
            </a:r>
          </a:p>
          <a:p>
            <a:pPr lvl="1"/>
            <a:r>
              <a:rPr lang="en-US" sz="1600" i="1" dirty="0" smtClean="0"/>
              <a:t>Deformation Field Column : 2</a:t>
            </a:r>
          </a:p>
          <a:p>
            <a:pPr lvl="1"/>
            <a:r>
              <a:rPr lang="en-US" sz="1600" i="1" dirty="0" smtClean="0"/>
              <a:t>Field Type : displacement field</a:t>
            </a:r>
          </a:p>
          <a:p>
            <a:pPr lvl="1"/>
            <a:r>
              <a:rPr lang="en-US" sz="1600" i="1" dirty="0" smtClean="0"/>
              <a:t>Case Column : 3</a:t>
            </a:r>
          </a:p>
          <a:p>
            <a:pPr lvl="1"/>
            <a:r>
              <a:rPr lang="en-US" sz="1600" i="1" dirty="0" smtClean="0"/>
              <a:t>Output Folder : /path/to/Output/Folder </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3" name="Slide Number Placeholder 2"/>
          <p:cNvSpPr>
            <a:spLocks noGrp="1"/>
          </p:cNvSpPr>
          <p:nvPr>
            <p:ph type="sldNum" sz="quarter" idx="12"/>
          </p:nvPr>
        </p:nvSpPr>
        <p:spPr/>
        <p:txBody>
          <a:bodyPr/>
          <a:lstStyle/>
          <a:p>
            <a:fld id="{6294C92D-0306-4E69-9CD3-20855E849650}" type="slidenum">
              <a:rPr kumimoji="0" lang="en-US" smtClean="0"/>
              <a:t>44</a:t>
            </a:fld>
            <a:endParaRPr kumimoji="0" lang="en-US"/>
          </a:p>
        </p:txBody>
      </p:sp>
    </p:spTree>
    <p:extLst>
      <p:ext uri="{BB962C8B-B14F-4D97-AF65-F5344CB8AC3E}">
        <p14:creationId xmlns:p14="http://schemas.microsoft.com/office/powerpoint/2010/main" val="30441426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0"/>
            <a:ext cx="7530889" cy="914400"/>
          </a:xfrm>
        </p:spPr>
        <p:txBody>
          <a:bodyPr>
            <a:normAutofit/>
          </a:bodyPr>
          <a:lstStyle/>
          <a:p>
            <a:r>
              <a:rPr lang="en-US" sz="3400" dirty="0"/>
              <a:t>Automated Required Information Filling</a:t>
            </a:r>
          </a:p>
        </p:txBody>
      </p:sp>
      <p:sp>
        <p:nvSpPr>
          <p:cNvPr id="4" name="TextBox 3"/>
          <p:cNvSpPr txBox="1"/>
          <p:nvPr/>
        </p:nvSpPr>
        <p:spPr>
          <a:xfrm>
            <a:off x="1752600" y="809089"/>
            <a:ext cx="4038600" cy="461665"/>
          </a:xfrm>
          <a:prstGeom prst="rect">
            <a:avLst/>
          </a:prstGeom>
          <a:noFill/>
        </p:spPr>
        <p:txBody>
          <a:bodyPr wrap="square" rtlCol="0">
            <a:spAutoFit/>
          </a:bodyPr>
          <a:lstStyle/>
          <a:p>
            <a:r>
              <a:rPr lang="en-US" sz="2400" dirty="0" smtClean="0">
                <a:solidFill>
                  <a:schemeClr val="accent5">
                    <a:lumMod val="50000"/>
                  </a:schemeClr>
                </a:solidFill>
                <a:effectLst>
                  <a:outerShdw blurRad="38100" dist="38100" dir="2700000" algn="tl">
                    <a:srgbClr val="000000">
                      <a:alpha val="43137"/>
                    </a:srgbClr>
                  </a:outerShdw>
                </a:effectLst>
              </a:rPr>
              <a:t>Writing an Analysis File</a:t>
            </a:r>
          </a:p>
        </p:txBody>
      </p:sp>
      <p:sp>
        <p:nvSpPr>
          <p:cNvPr id="5" name="TextBox 4"/>
          <p:cNvSpPr txBox="1"/>
          <p:nvPr/>
        </p:nvSpPr>
        <p:spPr>
          <a:xfrm>
            <a:off x="1212376" y="1371600"/>
            <a:ext cx="7696200" cy="5632311"/>
          </a:xfrm>
          <a:prstGeom prst="rect">
            <a:avLst/>
          </a:prstGeom>
          <a:noFill/>
        </p:spPr>
        <p:txBody>
          <a:bodyPr wrap="square" rtlCol="0">
            <a:spAutoFit/>
          </a:bodyPr>
          <a:lstStyle/>
          <a:p>
            <a:pPr marL="285750" indent="-285750">
              <a:buFont typeface="Arial" pitchFamily="34" charset="0"/>
              <a:buChar char="•"/>
            </a:pPr>
            <a:r>
              <a:rPr lang="en-US" dirty="0" smtClean="0"/>
              <a:t>The first line must be : “</a:t>
            </a:r>
            <a:r>
              <a:rPr lang="en-US" i="1" dirty="0" smtClean="0"/>
              <a:t>Analysis parameters for </a:t>
            </a:r>
            <a:r>
              <a:rPr lang="en-US" i="1" dirty="0" err="1" smtClean="0"/>
              <a:t>DTIAtlasFiberAnalyzer</a:t>
            </a:r>
            <a:r>
              <a:rPr lang="en-US" i="1" dirty="0" smtClean="0"/>
              <a:t> :</a:t>
            </a:r>
            <a:r>
              <a:rPr lang="en-US" dirty="0" smtClean="0"/>
              <a:t>”</a:t>
            </a:r>
          </a:p>
          <a:p>
            <a:pPr marL="285750" indent="-285750">
              <a:buFont typeface="Arial" pitchFamily="34" charset="0"/>
              <a:buChar char="•"/>
            </a:pPr>
            <a:endParaRPr lang="en-US" dirty="0"/>
          </a:p>
          <a:p>
            <a:pPr marL="285750" indent="-285750">
              <a:buFont typeface="Arial" pitchFamily="34" charset="0"/>
              <a:buChar char="•"/>
            </a:pPr>
            <a:r>
              <a:rPr lang="en-US" dirty="0" smtClean="0"/>
              <a:t>Then, you can specify each of the following (Order doesn’t matter) :</a:t>
            </a:r>
          </a:p>
          <a:p>
            <a:pPr marL="742950" lvl="1" indent="-285750">
              <a:buFont typeface="Wingdings" pitchFamily="2" charset="2"/>
              <a:buChar char="Ø"/>
            </a:pPr>
            <a:r>
              <a:rPr lang="en-US" dirty="0" smtClean="0"/>
              <a:t>“</a:t>
            </a:r>
            <a:r>
              <a:rPr lang="en-US" i="1" dirty="0" smtClean="0"/>
              <a:t>Atlas Fiber Folder : </a:t>
            </a:r>
            <a:r>
              <a:rPr lang="en-US" dirty="0" smtClean="0"/>
              <a:t>” + Path to the Atlas Folder</a:t>
            </a:r>
          </a:p>
          <a:p>
            <a:pPr marL="742950" lvl="1" indent="-285750">
              <a:buFont typeface="Wingdings" pitchFamily="2" charset="2"/>
              <a:buChar char="Ø"/>
            </a:pPr>
            <a:r>
              <a:rPr lang="en-US" dirty="0" smtClean="0"/>
              <a:t>“</a:t>
            </a:r>
            <a:r>
              <a:rPr lang="en-US" i="1" dirty="0" smtClean="0"/>
              <a:t>Selected Fibers : </a:t>
            </a:r>
            <a:r>
              <a:rPr lang="en-US" dirty="0" smtClean="0"/>
              <a:t>“ + Name of each Fiber Files </a:t>
            </a:r>
            <a:r>
              <a:rPr lang="en-US" dirty="0"/>
              <a:t>(in the Atlas Folder</a:t>
            </a:r>
            <a:r>
              <a:rPr lang="en-US" dirty="0" smtClean="0"/>
              <a:t>)</a:t>
            </a:r>
          </a:p>
          <a:p>
            <a:pPr marL="742950" lvl="1" indent="-285750">
              <a:buFont typeface="Wingdings" pitchFamily="2" charset="2"/>
              <a:buChar char="Ø"/>
            </a:pPr>
            <a:r>
              <a:rPr lang="en-US" dirty="0" smtClean="0"/>
              <a:t>“</a:t>
            </a:r>
            <a:r>
              <a:rPr lang="en-US" i="1" dirty="0" smtClean="0"/>
              <a:t>Selected Planes : </a:t>
            </a:r>
            <a:r>
              <a:rPr lang="en-US" dirty="0" smtClean="0"/>
              <a:t>“ + Name of each Plane Files (in the Atlas Folder)</a:t>
            </a:r>
          </a:p>
          <a:p>
            <a:pPr marL="742950" lvl="1" indent="-285750">
              <a:buFont typeface="Wingdings" pitchFamily="2" charset="2"/>
              <a:buChar char="Ø"/>
            </a:pPr>
            <a:r>
              <a:rPr lang="en-US" dirty="0" smtClean="0"/>
              <a:t>“</a:t>
            </a:r>
            <a:r>
              <a:rPr lang="en-US" i="1" dirty="0" smtClean="0"/>
              <a:t>Profile parameter : </a:t>
            </a:r>
            <a:r>
              <a:rPr lang="en-US" dirty="0" smtClean="0"/>
              <a:t>“ + Name of each Parameters</a:t>
            </a:r>
          </a:p>
          <a:p>
            <a:pPr marL="742950" lvl="1" indent="-285750">
              <a:buFont typeface="Wingdings" pitchFamily="2" charset="2"/>
              <a:buChar char="Ø"/>
            </a:pPr>
            <a:r>
              <a:rPr lang="en-US" dirty="0" smtClean="0"/>
              <a:t>“</a:t>
            </a:r>
            <a:r>
              <a:rPr lang="en-US" i="1" dirty="0" smtClean="0"/>
              <a:t>Col and Row : </a:t>
            </a:r>
            <a:r>
              <a:rPr lang="en-US" dirty="0" smtClean="0"/>
              <a:t>“ + Either “</a:t>
            </a:r>
            <a:r>
              <a:rPr lang="en-US" i="1" dirty="0" smtClean="0"/>
              <a:t>Case in row</a:t>
            </a:r>
            <a:r>
              <a:rPr lang="en-US" dirty="0" smtClean="0"/>
              <a:t>” or “</a:t>
            </a:r>
            <a:r>
              <a:rPr lang="en-US" i="1" dirty="0" smtClean="0"/>
              <a:t>Case in col</a:t>
            </a:r>
            <a:r>
              <a:rPr lang="en-US" dirty="0" smtClean="0"/>
              <a:t>” to transpose or not the gathered information table</a:t>
            </a:r>
          </a:p>
          <a:p>
            <a:pPr marL="742950" lvl="1" indent="-285750">
              <a:buFont typeface="Wingdings" pitchFamily="2" charset="2"/>
              <a:buChar char="Ø"/>
            </a:pPr>
            <a:r>
              <a:rPr lang="en-US" dirty="0" smtClean="0"/>
              <a:t>“</a:t>
            </a:r>
            <a:r>
              <a:rPr lang="en-US" i="1" dirty="0" smtClean="0"/>
              <a:t>Auto Plane Origin : </a:t>
            </a:r>
            <a:r>
              <a:rPr lang="en-US" dirty="0" smtClean="0"/>
              <a:t>“ + Either “</a:t>
            </a:r>
            <a:r>
              <a:rPr lang="en-US" i="1" dirty="0" smtClean="0"/>
              <a:t>median</a:t>
            </a:r>
            <a:r>
              <a:rPr lang="en-US" dirty="0" smtClean="0"/>
              <a:t>” or “</a:t>
            </a:r>
            <a:r>
              <a:rPr lang="en-US" i="1" dirty="0" smtClean="0"/>
              <a:t>gravity</a:t>
            </a:r>
            <a:r>
              <a:rPr lang="en-US" dirty="0" smtClean="0"/>
              <a:t>”</a:t>
            </a:r>
          </a:p>
          <a:p>
            <a:pPr marL="285750" indent="-285750">
              <a:buFont typeface="Arial" pitchFamily="34" charset="0"/>
              <a:buChar char="•"/>
            </a:pPr>
            <a:endParaRPr lang="en-US" dirty="0"/>
          </a:p>
          <a:p>
            <a:pPr marL="285750" indent="-285750">
              <a:buFont typeface="Arial" pitchFamily="34" charset="0"/>
              <a:buChar char="•"/>
            </a:pPr>
            <a:r>
              <a:rPr lang="en-US" dirty="0" smtClean="0"/>
              <a:t>Example :</a:t>
            </a:r>
          </a:p>
          <a:p>
            <a:pPr marL="285750" indent="-285750">
              <a:buFont typeface="Arial" pitchFamily="34" charset="0"/>
              <a:buChar char="•"/>
            </a:pPr>
            <a:endParaRPr lang="en-US" dirty="0" smtClean="0"/>
          </a:p>
          <a:p>
            <a:pPr lvl="1"/>
            <a:r>
              <a:rPr lang="en-US" sz="1600" i="1" dirty="0" smtClean="0"/>
              <a:t>Analysis parameters for </a:t>
            </a:r>
            <a:r>
              <a:rPr lang="en-US" sz="1600" i="1" dirty="0" err="1" smtClean="0"/>
              <a:t>DTIAtlasFiberAnalyzer</a:t>
            </a:r>
            <a:r>
              <a:rPr lang="en-US" sz="1600" i="1" dirty="0" smtClean="0"/>
              <a:t> :</a:t>
            </a:r>
          </a:p>
          <a:p>
            <a:pPr lvl="1"/>
            <a:r>
              <a:rPr lang="en-US" sz="1600" i="1" dirty="0" smtClean="0"/>
              <a:t>Atlas Fiber Folder : /path/to/Atlas/Folder</a:t>
            </a:r>
          </a:p>
          <a:p>
            <a:pPr lvl="1"/>
            <a:r>
              <a:rPr lang="en-US" sz="1600" i="1" dirty="0" smtClean="0"/>
              <a:t>Selected Fibers : </a:t>
            </a:r>
            <a:r>
              <a:rPr lang="en-US" sz="1600" i="1" dirty="0" err="1" smtClean="0"/>
              <a:t>Genu.vtk</a:t>
            </a:r>
            <a:r>
              <a:rPr lang="en-US" sz="1600" i="1" dirty="0" smtClean="0"/>
              <a:t>, ILF-</a:t>
            </a:r>
            <a:r>
              <a:rPr lang="en-US" sz="1600" i="1" dirty="0" err="1" smtClean="0"/>
              <a:t>Right.vtk</a:t>
            </a:r>
            <a:endParaRPr lang="en-US" sz="1600" i="1" dirty="0" smtClean="0"/>
          </a:p>
          <a:p>
            <a:pPr lvl="1"/>
            <a:r>
              <a:rPr lang="en-US" sz="1600" i="1" dirty="0" smtClean="0"/>
              <a:t>Selected Planes : </a:t>
            </a:r>
            <a:r>
              <a:rPr lang="en-US" sz="1600" i="1" dirty="0" err="1" smtClean="0"/>
              <a:t>Genu.fvp</a:t>
            </a:r>
            <a:endParaRPr lang="en-US" sz="1600" i="1" dirty="0" smtClean="0"/>
          </a:p>
          <a:p>
            <a:pPr lvl="1"/>
            <a:r>
              <a:rPr lang="en-US" sz="1600" i="1" dirty="0" smtClean="0"/>
              <a:t>Profile parameter : </a:t>
            </a:r>
            <a:r>
              <a:rPr lang="en-US" sz="1600" i="1" dirty="0" err="1" smtClean="0"/>
              <a:t>fa,md,fro</a:t>
            </a:r>
            <a:endParaRPr lang="en-US" sz="1600" i="1" dirty="0" smtClean="0"/>
          </a:p>
          <a:p>
            <a:pPr lvl="1"/>
            <a:r>
              <a:rPr lang="en-US" sz="1600" i="1" dirty="0" smtClean="0"/>
              <a:t>Col and Row : Case in row</a:t>
            </a:r>
          </a:p>
          <a:p>
            <a:pPr lvl="1"/>
            <a:r>
              <a:rPr lang="en-US" sz="1600" i="1" dirty="0" smtClean="0"/>
              <a:t>Auto Plane Origin : median</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
        <p:nvSpPr>
          <p:cNvPr id="3" name="Slide Number Placeholder 2"/>
          <p:cNvSpPr>
            <a:spLocks noGrp="1"/>
          </p:cNvSpPr>
          <p:nvPr>
            <p:ph type="sldNum" sz="quarter" idx="12"/>
          </p:nvPr>
        </p:nvSpPr>
        <p:spPr/>
        <p:txBody>
          <a:bodyPr/>
          <a:lstStyle/>
          <a:p>
            <a:fld id="{6294C92D-0306-4E69-9CD3-20855E849650}" type="slidenum">
              <a:rPr kumimoji="0" lang="en-US" smtClean="0"/>
              <a:t>45</a:t>
            </a:fld>
            <a:endParaRPr kumimoji="0" lang="en-US"/>
          </a:p>
        </p:txBody>
      </p:sp>
    </p:spTree>
    <p:extLst>
      <p:ext uri="{BB962C8B-B14F-4D97-AF65-F5344CB8AC3E}">
        <p14:creationId xmlns:p14="http://schemas.microsoft.com/office/powerpoint/2010/main" val="20130139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Contributors</a:t>
            </a:r>
            <a:endParaRPr lang="en-US" dirty="0"/>
          </a:p>
        </p:txBody>
      </p:sp>
      <p:sp>
        <p:nvSpPr>
          <p:cNvPr id="3" name="Content Placeholder 2"/>
          <p:cNvSpPr>
            <a:spLocks noGrp="1"/>
          </p:cNvSpPr>
          <p:nvPr>
            <p:ph idx="1"/>
          </p:nvPr>
        </p:nvSpPr>
        <p:spPr>
          <a:xfrm>
            <a:off x="1295400" y="1524000"/>
            <a:ext cx="7498080" cy="4800600"/>
          </a:xfrm>
        </p:spPr>
        <p:txBody>
          <a:bodyPr>
            <a:normAutofit lnSpcReduction="10000"/>
          </a:bodyPr>
          <a:lstStyle/>
          <a:p>
            <a:r>
              <a:rPr lang="en-US" sz="1800" dirty="0" smtClean="0"/>
              <a:t>Jean-Baptiste Berger : </a:t>
            </a:r>
          </a:p>
          <a:p>
            <a:pPr marL="402336" lvl="1" indent="0">
              <a:buNone/>
            </a:pPr>
            <a:r>
              <a:rPr lang="en-US" sz="1800" dirty="0" smtClean="0">
                <a:hlinkClick r:id="rId2"/>
              </a:rPr>
              <a:t>jean-baptiste.berger@cpe.fr</a:t>
            </a:r>
            <a:endParaRPr lang="en-US" sz="1800" dirty="0" smtClean="0"/>
          </a:p>
          <a:p>
            <a:endParaRPr lang="en-US" sz="1800" dirty="0" smtClean="0"/>
          </a:p>
          <a:p>
            <a:r>
              <a:rPr lang="en-US" sz="1800" dirty="0" smtClean="0"/>
              <a:t>Benjamin </a:t>
            </a:r>
            <a:r>
              <a:rPr lang="en-US" sz="1800" dirty="0" err="1" smtClean="0"/>
              <a:t>Yvernault</a:t>
            </a:r>
            <a:r>
              <a:rPr lang="en-US" sz="1800" dirty="0" smtClean="0"/>
              <a:t> :</a:t>
            </a:r>
          </a:p>
          <a:p>
            <a:pPr marL="82296" indent="0">
              <a:buNone/>
            </a:pPr>
            <a:r>
              <a:rPr lang="en-US" sz="1800" dirty="0" smtClean="0"/>
              <a:t>     </a:t>
            </a:r>
            <a:r>
              <a:rPr lang="en-US" sz="1800" dirty="0" smtClean="0">
                <a:hlinkClick r:id="rId3"/>
              </a:rPr>
              <a:t>benjamin.yvernault@cpe.fr</a:t>
            </a:r>
            <a:endParaRPr lang="en-US" sz="1800" dirty="0"/>
          </a:p>
          <a:p>
            <a:pPr marL="82296" indent="0">
              <a:buNone/>
            </a:pPr>
            <a:endParaRPr lang="en-US" sz="1800" dirty="0" smtClean="0"/>
          </a:p>
          <a:p>
            <a:r>
              <a:rPr lang="en-US" sz="1800" dirty="0" err="1" smtClean="0"/>
              <a:t>Yundi</a:t>
            </a:r>
            <a:r>
              <a:rPr lang="en-US" sz="1800" dirty="0" smtClean="0"/>
              <a:t> Shi :</a:t>
            </a:r>
          </a:p>
          <a:p>
            <a:pPr marL="82296" indent="0">
              <a:buNone/>
            </a:pPr>
            <a:r>
              <a:rPr lang="en-US" sz="1800" dirty="0"/>
              <a:t> </a:t>
            </a:r>
            <a:r>
              <a:rPr lang="en-US" sz="1800" dirty="0" smtClean="0"/>
              <a:t>    </a:t>
            </a:r>
            <a:r>
              <a:rPr lang="en-US" sz="1800" dirty="0" smtClean="0">
                <a:hlinkClick r:id="rId4"/>
              </a:rPr>
              <a:t>yundiuu@gmail.com</a:t>
            </a:r>
            <a:endParaRPr lang="en-US" sz="1800" dirty="0" smtClean="0"/>
          </a:p>
          <a:p>
            <a:pPr marL="82296" indent="0">
              <a:buNone/>
            </a:pPr>
            <a:endParaRPr lang="en-US" sz="1800" dirty="0" smtClean="0"/>
          </a:p>
          <a:p>
            <a:r>
              <a:rPr lang="en-US" sz="1800" dirty="0" smtClean="0"/>
              <a:t>Clement </a:t>
            </a:r>
            <a:r>
              <a:rPr lang="en-US" sz="1800" dirty="0" err="1" smtClean="0"/>
              <a:t>Vachet</a:t>
            </a:r>
            <a:r>
              <a:rPr lang="en-US" sz="1800" dirty="0" smtClean="0"/>
              <a:t> :</a:t>
            </a:r>
          </a:p>
          <a:p>
            <a:pPr marL="82296" indent="0">
              <a:buNone/>
            </a:pPr>
            <a:r>
              <a:rPr lang="en-US" sz="1800" dirty="0"/>
              <a:t> </a:t>
            </a:r>
            <a:r>
              <a:rPr lang="en-US" sz="1800" dirty="0" smtClean="0"/>
              <a:t>    </a:t>
            </a:r>
            <a:r>
              <a:rPr lang="en-US" sz="1800" dirty="0" smtClean="0">
                <a:hlinkClick r:id="rId5"/>
              </a:rPr>
              <a:t>cvachet@unc.edu</a:t>
            </a:r>
            <a:endParaRPr lang="en-US" sz="1800" dirty="0" smtClean="0"/>
          </a:p>
          <a:p>
            <a:pPr marL="82296" indent="0">
              <a:buNone/>
            </a:pPr>
            <a:endParaRPr lang="en-US" sz="1800" dirty="0" smtClean="0"/>
          </a:p>
          <a:p>
            <a:r>
              <a:rPr lang="en-US" sz="1800" dirty="0" smtClean="0"/>
              <a:t>Martin </a:t>
            </a:r>
            <a:r>
              <a:rPr lang="en-US" sz="1800" dirty="0" err="1" smtClean="0"/>
              <a:t>Styner</a:t>
            </a:r>
            <a:r>
              <a:rPr lang="en-US" sz="1800" dirty="0" smtClean="0"/>
              <a:t> :</a:t>
            </a:r>
          </a:p>
          <a:p>
            <a:pPr marL="82296" indent="0">
              <a:buNone/>
            </a:pPr>
            <a:r>
              <a:rPr lang="en-US" sz="1800" dirty="0"/>
              <a:t> </a:t>
            </a:r>
            <a:r>
              <a:rPr lang="en-US" sz="1800" dirty="0" smtClean="0"/>
              <a:t>    </a:t>
            </a:r>
            <a:r>
              <a:rPr lang="en-US" sz="1800" dirty="0">
                <a:hlinkClick r:id="rId6"/>
              </a:rPr>
              <a:t>martin_styner</a:t>
            </a:r>
            <a:r>
              <a:rPr lang="en-US" sz="1800" dirty="0" smtClean="0">
                <a:hlinkClick r:id="rId7"/>
              </a:rPr>
              <a:t>@ieee.org</a:t>
            </a:r>
            <a:endParaRPr lang="en-US" sz="1800" dirty="0" smtClean="0"/>
          </a:p>
          <a:p>
            <a:pPr marL="82296" indent="0">
              <a:buNone/>
            </a:pPr>
            <a:endParaRPr lang="en-US" sz="2400" dirty="0" smtClean="0"/>
          </a:p>
        </p:txBody>
      </p:sp>
      <p:sp>
        <p:nvSpPr>
          <p:cNvPr id="4" name="Slide Number Placeholder 3"/>
          <p:cNvSpPr>
            <a:spLocks noGrp="1"/>
          </p:cNvSpPr>
          <p:nvPr>
            <p:ph type="sldNum" sz="quarter" idx="12"/>
          </p:nvPr>
        </p:nvSpPr>
        <p:spPr/>
        <p:txBody>
          <a:bodyPr/>
          <a:lstStyle/>
          <a:p>
            <a:fld id="{83E6BD10-BA30-4FD5-80CE-343D9B1E962B}" type="slidenum">
              <a:rPr lang="en-US" smtClean="0"/>
              <a:t>46</a:t>
            </a:fld>
            <a:endParaRPr lang="en-US"/>
          </a:p>
        </p:txBody>
      </p:sp>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8600" y="6019800"/>
            <a:ext cx="562859" cy="685800"/>
          </a:xfrm>
          <a:prstGeom prst="rect">
            <a:avLst/>
          </a:prstGeom>
        </p:spPr>
      </p:pic>
      <p:pic>
        <p:nvPicPr>
          <p:cNvPr id="7" name="Picture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4996495"/>
            <a:ext cx="979820" cy="865666"/>
          </a:xfrm>
          <a:prstGeom prst="rect">
            <a:avLst/>
          </a:prstGeom>
        </p:spPr>
      </p:pic>
    </p:spTree>
    <p:extLst>
      <p:ext uri="{BB962C8B-B14F-4D97-AF65-F5344CB8AC3E}">
        <p14:creationId xmlns:p14="http://schemas.microsoft.com/office/powerpoint/2010/main" val="425488428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1787</TotalTime>
  <Words>2217</Words>
  <Application>Microsoft Office PowerPoint</Application>
  <PresentationFormat>On-screen Show (4:3)</PresentationFormat>
  <Paragraphs>486</Paragraphs>
  <Slides>46</Slides>
  <Notes>4</Notes>
  <HiddenSlides>0</HiddenSlides>
  <MMClips>0</MMClips>
  <ScaleCrop>false</ScaleCrop>
  <HeadingPairs>
    <vt:vector size="4" baseType="variant">
      <vt:variant>
        <vt:lpstr>Theme</vt:lpstr>
      </vt:variant>
      <vt:variant>
        <vt:i4>2</vt:i4>
      </vt:variant>
      <vt:variant>
        <vt:lpstr>Slide Titles</vt:lpstr>
      </vt:variant>
      <vt:variant>
        <vt:i4>46</vt:i4>
      </vt:variant>
    </vt:vector>
  </HeadingPairs>
  <TitlesOfParts>
    <vt:vector size="48" baseType="lpstr">
      <vt:lpstr>Default Theme</vt:lpstr>
      <vt:lpstr>Technic</vt:lpstr>
      <vt:lpstr>DTI Atlas fiber analyzer Tutorial</vt:lpstr>
      <vt:lpstr>Index</vt:lpstr>
      <vt:lpstr>Introduction</vt:lpstr>
      <vt:lpstr>Introduction</vt:lpstr>
      <vt:lpstr>Introduction</vt:lpstr>
      <vt:lpstr>Step 1 : Select your          Data</vt:lpstr>
      <vt:lpstr>Select your Data</vt:lpstr>
      <vt:lpstr>Select your Data</vt:lpstr>
      <vt:lpstr>Select your Data</vt:lpstr>
      <vt:lpstr>Select your Data</vt:lpstr>
      <vt:lpstr>Select your Data</vt:lpstr>
      <vt:lpstr>Select your Data</vt:lpstr>
      <vt:lpstr>Step 2 : Atlas Settings</vt:lpstr>
      <vt:lpstr>Atlas Settings</vt:lpstr>
      <vt:lpstr>Atlas Settings</vt:lpstr>
      <vt:lpstr>Atlas Settings</vt:lpstr>
      <vt:lpstr>Atlas Settings</vt:lpstr>
      <vt:lpstr>Atlas Settings</vt:lpstr>
      <vt:lpstr>Atlas Settings</vt:lpstr>
      <vt:lpstr>Step 3 : Analysis       Settings</vt:lpstr>
      <vt:lpstr>Analysis Settings</vt:lpstr>
      <vt:lpstr>Analysis Settings</vt:lpstr>
      <vt:lpstr>Analysis Settings</vt:lpstr>
      <vt:lpstr>Analysis Settings</vt:lpstr>
      <vt:lpstr>Analysis Settings</vt:lpstr>
      <vt:lpstr>Analysis Settings</vt:lpstr>
      <vt:lpstr>Step 4 : Plot Window</vt:lpstr>
      <vt:lpstr>Plot Window</vt:lpstr>
      <vt:lpstr>Plot Window</vt:lpstr>
      <vt:lpstr>Plot Window</vt:lpstr>
      <vt:lpstr>Plot Window</vt:lpstr>
      <vt:lpstr>Plot Window</vt:lpstr>
      <vt:lpstr>Plot Window</vt:lpstr>
      <vt:lpstr>Plot Window</vt:lpstr>
      <vt:lpstr>Additional Information</vt:lpstr>
      <vt:lpstr>Merging Statistic With Fiber Data</vt:lpstr>
      <vt:lpstr>Merge Stat With Fiber</vt:lpstr>
      <vt:lpstr>Merge Stat With Fiber</vt:lpstr>
      <vt:lpstr>Merge Stat With Fiber</vt:lpstr>
      <vt:lpstr>Output Hierarchy</vt:lpstr>
      <vt:lpstr>Output Hierarchy</vt:lpstr>
      <vt:lpstr>Automated Required Information Filling</vt:lpstr>
      <vt:lpstr>Automated Required Information Filling</vt:lpstr>
      <vt:lpstr>Automated Required Information Filling</vt:lpstr>
      <vt:lpstr>Automated Required Information Filling</vt:lpstr>
      <vt:lpstr>Contributors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DTI Atlas fiber analyzer Tutorial</dc:title>
  <dc:creator>Djib</dc:creator>
  <cp:lastModifiedBy>Djib</cp:lastModifiedBy>
  <cp:revision>86</cp:revision>
  <dcterms:created xsi:type="dcterms:W3CDTF">2011-11-16T18:55:08Z</dcterms:created>
  <dcterms:modified xsi:type="dcterms:W3CDTF">2012-03-21T17:23:21Z</dcterms:modified>
</cp:coreProperties>
</file>